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Economica"/>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E715B9-1C6F-4B58-B3FB-F747566D9F57}">
  <a:tblStyle styleId="{C2E715B9-1C6F-4B58-B3FB-F747566D9F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conomica-bold.fntdata"/><Relationship Id="rId61" Type="http://schemas.openxmlformats.org/officeDocument/2006/relationships/font" Target="fonts/Economica-regular.fntdata"/><Relationship Id="rId20" Type="http://schemas.openxmlformats.org/officeDocument/2006/relationships/slide" Target="slides/slide14.xml"/><Relationship Id="rId64" Type="http://schemas.openxmlformats.org/officeDocument/2006/relationships/font" Target="fonts/Economica-boldItalic.fntdata"/><Relationship Id="rId63" Type="http://schemas.openxmlformats.org/officeDocument/2006/relationships/font" Target="fonts/Economica-italic.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d3b74248d7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3b74248d7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15c039de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15c039de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3b74248d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3b74248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3b74248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3b74248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15c039de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15c039d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15c039de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15c039de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15c039de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15c039de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15c039de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15c039de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15c039de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15c039de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15c039de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15c039de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ad8419ac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ad8419a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15c039de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15c039de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ad8419ac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ad8419ac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ad8419a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ad8419a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ad8419ac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ad8419ac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ad8419a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d8419a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ad8419a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d8419a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ad8419ac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d8419a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ad8419ac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d8419ac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ad8419a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ad8419a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ad8419a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ad8419a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ad8419ac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ad8419ac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15c039de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15c039de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ad8419ac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ad8419ac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d8419a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ad8419a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ad8419a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ad8419a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6cb1d3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6cb1d3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6cb1d3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6cb1d3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6cb1d3f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6cb1d3f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3b7424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3b7424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6cb1d3f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6cb1d3f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16c3b0f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16c3b0f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16c3b0f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16c3b0f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15c039de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15c039de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16c3b0f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16c3b0f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6e275387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6e27538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6e2753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6e2753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6e27538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6e27538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3b74248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3b74248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3b74248d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3b74248d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3b74248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3b74248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3b74248d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3b74248d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3b74248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3b74248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6e2753a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6e2753a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15c039d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15c039d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6e2753a1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6e2753a1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3b74248d7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3b74248d7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ad8419ac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ad8419ac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3b74248d7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3b74248d7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6e2753a1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6e2753a1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ad8419ac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ad8419ac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15c039d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15c039d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15c039d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15c039d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15c039de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15c039d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kaggle.com/adityajn105/flickr8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colab.research.google.com/drive/1wXVbzmyCI3KbvKk4_IFkL8Qo7ONay7A7?usp=sharing" TargetMode="External"/><Relationship Id="rId4" Type="http://schemas.openxmlformats.org/officeDocument/2006/relationships/hyperlink" Target="https://colab.research.google.com/drive/1Bd815YkWqPanrpJ-LsAeWssmuSqDUU_c?usp=sharing" TargetMode="External"/><Relationship Id="rId5" Type="http://schemas.openxmlformats.org/officeDocument/2006/relationships/hyperlink" Target="https://colab.research.google.com/drive/1PrcRfdyv1T0m-DZfWPXYDvZ7EWFXqis_?usp=sharing" TargetMode="External"/><Relationship Id="rId6" Type="http://schemas.openxmlformats.org/officeDocument/2006/relationships/hyperlink" Target="https://colab.research.google.com/drive/14DIxr2gHGojjvSgCH6NLozuOjECBdqT2?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machinelearningmastery.com/calculate-bleu-score-for-text-python/" TargetMode="External"/><Relationship Id="rId4" Type="http://schemas.openxmlformats.org/officeDocument/2006/relationships/hyperlink" Target="https://towardsdatascience.com/image-captioning-with-keras-teaching-computers-to-describe-pictures-c88a46a311b8" TargetMode="External"/><Relationship Id="rId5" Type="http://schemas.openxmlformats.org/officeDocument/2006/relationships/hyperlink" Target="https://www.tensorflow.org/tutorials/text/image_captionin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Image Captioning</a:t>
            </a:r>
            <a:endParaRPr/>
          </a:p>
        </p:txBody>
      </p:sp>
      <p:sp>
        <p:nvSpPr>
          <p:cNvPr id="63" name="Google Shape;63;p13"/>
          <p:cNvSpPr txBox="1"/>
          <p:nvPr>
            <p:ph idx="1" type="subTitle"/>
          </p:nvPr>
        </p:nvSpPr>
        <p:spPr>
          <a:xfrm>
            <a:off x="3044700" y="3223750"/>
            <a:ext cx="3567000" cy="9447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t/>
            </a:r>
            <a:endParaRPr/>
          </a:p>
          <a:p>
            <a:pPr indent="0" lvl="0" marL="1371600" rtl="0" algn="l">
              <a:spcBef>
                <a:spcPts val="0"/>
              </a:spcBef>
              <a:spcAft>
                <a:spcPts val="0"/>
              </a:spcAft>
              <a:buNone/>
            </a:pPr>
            <a:r>
              <a:rPr lang="en" sz="7300"/>
              <a:t>Debangshu Bhattacharya</a:t>
            </a:r>
            <a:endParaRPr sz="7300"/>
          </a:p>
          <a:p>
            <a:pPr indent="0" lvl="0" marL="1371600" rtl="0" algn="l">
              <a:spcBef>
                <a:spcPts val="0"/>
              </a:spcBef>
              <a:spcAft>
                <a:spcPts val="0"/>
              </a:spcAft>
              <a:buNone/>
            </a:pPr>
            <a:r>
              <a:rPr lang="en" sz="7300"/>
              <a:t>Nilanjan Debnath</a:t>
            </a:r>
            <a:endParaRPr sz="7300"/>
          </a:p>
          <a:p>
            <a:pPr indent="0" lvl="0" marL="5943600" rtl="0" algn="l">
              <a:spcBef>
                <a:spcPts val="0"/>
              </a:spcBef>
              <a:spcAft>
                <a:spcPts val="0"/>
              </a:spcAft>
              <a:buNone/>
            </a:pPr>
            <a:r>
              <a:rPr lang="en"/>
              <a:t>  </a:t>
            </a:r>
            <a:r>
              <a:rPr lang="en"/>
              <a:t>Nilanjan Debnath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664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850"/>
              <a:t>	Getting started with a basic model: Encoder</a:t>
            </a:r>
            <a:endParaRPr sz="3850"/>
          </a:p>
        </p:txBody>
      </p:sp>
      <p:pic>
        <p:nvPicPr>
          <p:cNvPr id="117" name="Google Shape;117;p22"/>
          <p:cNvPicPr preferRelativeResize="0"/>
          <p:nvPr/>
        </p:nvPicPr>
        <p:blipFill>
          <a:blip r:embed="rId3">
            <a:alphaModFix/>
          </a:blip>
          <a:stretch>
            <a:fillRect/>
          </a:stretch>
        </p:blipFill>
        <p:spPr>
          <a:xfrm>
            <a:off x="311700" y="1726613"/>
            <a:ext cx="2496600" cy="1872425"/>
          </a:xfrm>
          <a:prstGeom prst="rect">
            <a:avLst/>
          </a:prstGeom>
          <a:noFill/>
          <a:ln>
            <a:noFill/>
          </a:ln>
        </p:spPr>
      </p:pic>
      <p:sp>
        <p:nvSpPr>
          <p:cNvPr id="118" name="Google Shape;118;p22"/>
          <p:cNvSpPr txBox="1"/>
          <p:nvPr/>
        </p:nvSpPr>
        <p:spPr>
          <a:xfrm>
            <a:off x="492925" y="3729050"/>
            <a:ext cx="23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a:t>
            </a:r>
            <a:endParaRPr/>
          </a:p>
        </p:txBody>
      </p:sp>
      <p:sp>
        <p:nvSpPr>
          <p:cNvPr id="119" name="Google Shape;119;p22"/>
          <p:cNvSpPr/>
          <p:nvPr/>
        </p:nvSpPr>
        <p:spPr>
          <a:xfrm>
            <a:off x="6750825" y="1607350"/>
            <a:ext cx="353700" cy="242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8255925" y="1993125"/>
            <a:ext cx="353700" cy="14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2"/>
          <p:cNvCxnSpPr>
            <a:stCxn id="117" idx="3"/>
          </p:cNvCxnSpPr>
          <p:nvPr/>
        </p:nvCxnSpPr>
        <p:spPr>
          <a:xfrm flipH="1" rot="10800000">
            <a:off x="2808300" y="2646625"/>
            <a:ext cx="1113600" cy="162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2"/>
          <p:cNvSpPr txBox="1"/>
          <p:nvPr/>
        </p:nvSpPr>
        <p:spPr>
          <a:xfrm>
            <a:off x="2807850" y="2171538"/>
            <a:ext cx="11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preprocess</a:t>
            </a:r>
            <a:endParaRPr/>
          </a:p>
        </p:txBody>
      </p:sp>
      <p:sp>
        <p:nvSpPr>
          <p:cNvPr id="123" name="Google Shape;123;p22"/>
          <p:cNvSpPr/>
          <p:nvPr/>
        </p:nvSpPr>
        <p:spPr>
          <a:xfrm>
            <a:off x="3921900" y="2089500"/>
            <a:ext cx="1478700" cy="96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Preprocessed image</a:t>
            </a:r>
            <a:endParaRPr/>
          </a:p>
        </p:txBody>
      </p:sp>
      <p:sp>
        <p:nvSpPr>
          <p:cNvPr id="124" name="Google Shape;124;p22"/>
          <p:cNvSpPr/>
          <p:nvPr/>
        </p:nvSpPr>
        <p:spPr>
          <a:xfrm>
            <a:off x="3661200" y="3675600"/>
            <a:ext cx="1821600" cy="9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Inception v3 weights (without last layer)</a:t>
            </a:r>
            <a:endParaRPr/>
          </a:p>
        </p:txBody>
      </p:sp>
      <p:cxnSp>
        <p:nvCxnSpPr>
          <p:cNvPr id="125" name="Google Shape;125;p22"/>
          <p:cNvCxnSpPr>
            <a:stCxn id="123" idx="2"/>
          </p:cNvCxnSpPr>
          <p:nvPr/>
        </p:nvCxnSpPr>
        <p:spPr>
          <a:xfrm>
            <a:off x="4661250" y="3054000"/>
            <a:ext cx="5400" cy="6216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2"/>
          <p:cNvCxnSpPr>
            <a:stCxn id="124" idx="3"/>
            <a:endCxn id="119" idx="1"/>
          </p:cNvCxnSpPr>
          <p:nvPr/>
        </p:nvCxnSpPr>
        <p:spPr>
          <a:xfrm flipH="1" rot="10800000">
            <a:off x="5482800" y="2818200"/>
            <a:ext cx="1268100" cy="13128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27" name="Google Shape;127;p22"/>
          <p:cNvSpPr txBox="1"/>
          <p:nvPr/>
        </p:nvSpPr>
        <p:spPr>
          <a:xfrm>
            <a:off x="6429375" y="4168375"/>
            <a:ext cx="13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 vector</a:t>
            </a:r>
            <a:endParaRPr/>
          </a:p>
        </p:txBody>
      </p:sp>
      <p:sp>
        <p:nvSpPr>
          <p:cNvPr id="128" name="Google Shape;128;p22"/>
          <p:cNvSpPr txBox="1"/>
          <p:nvPr/>
        </p:nvSpPr>
        <p:spPr>
          <a:xfrm>
            <a:off x="7961700" y="3552775"/>
            <a:ext cx="111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Encoded vector</a:t>
            </a:r>
            <a:endParaRPr/>
          </a:p>
        </p:txBody>
      </p:sp>
      <p:cxnSp>
        <p:nvCxnSpPr>
          <p:cNvPr id="129" name="Google Shape;129;p22"/>
          <p:cNvCxnSpPr>
            <a:stCxn id="119" idx="3"/>
          </p:cNvCxnSpPr>
          <p:nvPr/>
        </p:nvCxnSpPr>
        <p:spPr>
          <a:xfrm>
            <a:off x="7104525" y="2818150"/>
            <a:ext cx="975000" cy="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22"/>
          <p:cNvSpPr txBox="1"/>
          <p:nvPr/>
        </p:nvSpPr>
        <p:spPr>
          <a:xfrm>
            <a:off x="7181925" y="2317850"/>
            <a:ext cx="9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FC layer</a:t>
            </a:r>
            <a:endParaRPr/>
          </a:p>
        </p:txBody>
      </p:sp>
      <p:sp>
        <p:nvSpPr>
          <p:cNvPr id="131" name="Google Shape;131;p22"/>
          <p:cNvSpPr txBox="1"/>
          <p:nvPr/>
        </p:nvSpPr>
        <p:spPr>
          <a:xfrm>
            <a:off x="3600300" y="998663"/>
            <a:ext cx="322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Transfer</a:t>
            </a:r>
            <a:r>
              <a:rPr lang="en"/>
              <a:t> learning to get feature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 trainable component)</a:t>
            </a:r>
            <a:endParaRPr/>
          </a:p>
        </p:txBody>
      </p:sp>
      <p:sp>
        <p:nvSpPr>
          <p:cNvPr id="132" name="Google Shape;132;p22"/>
          <p:cNvSpPr txBox="1"/>
          <p:nvPr/>
        </p:nvSpPr>
        <p:spPr>
          <a:xfrm>
            <a:off x="6828600" y="991750"/>
            <a:ext cx="231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 a dense layer to get encoded vector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1771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Encoder without Transfer Learning</a:t>
            </a:r>
            <a:endParaRPr/>
          </a:p>
        </p:txBody>
      </p:sp>
      <p:sp>
        <p:nvSpPr>
          <p:cNvPr id="138" name="Google Shape;138;p23"/>
          <p:cNvSpPr txBox="1"/>
          <p:nvPr>
            <p:ph idx="1" type="body"/>
          </p:nvPr>
        </p:nvSpPr>
        <p:spPr>
          <a:xfrm>
            <a:off x="311700" y="792950"/>
            <a:ext cx="8520600" cy="37758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64285"/>
              <a:buChar char="●"/>
            </a:pPr>
            <a:r>
              <a:rPr lang="en" sz="2800">
                <a:solidFill>
                  <a:schemeClr val="dk1"/>
                </a:solidFill>
              </a:rPr>
              <a:t>Parametric model (example CNN)</a:t>
            </a:r>
            <a:endParaRPr sz="2800">
              <a:solidFill>
                <a:schemeClr val="dk1"/>
              </a:solidFill>
            </a:endParaRPr>
          </a:p>
          <a:p>
            <a:pPr indent="-379730" lvl="1" marL="914400" rtl="0" algn="l">
              <a:spcBef>
                <a:spcPts val="0"/>
              </a:spcBef>
              <a:spcAft>
                <a:spcPts val="0"/>
              </a:spcAft>
              <a:buClr>
                <a:schemeClr val="dk1"/>
              </a:buClr>
              <a:buSzPct val="100000"/>
              <a:buChar char="○"/>
            </a:pPr>
            <a:r>
              <a:rPr lang="en" sz="2800">
                <a:solidFill>
                  <a:schemeClr val="dk1"/>
                </a:solidFill>
              </a:rPr>
              <a:t>Store the set of most common words in the captions (without stopwords) as labels of the whole dataset.</a:t>
            </a:r>
            <a:endParaRPr sz="2800">
              <a:solidFill>
                <a:schemeClr val="dk1"/>
              </a:solidFill>
            </a:endParaRPr>
          </a:p>
          <a:p>
            <a:pPr indent="-379730" lvl="1" marL="914400" rtl="0" algn="l">
              <a:spcBef>
                <a:spcPts val="0"/>
              </a:spcBef>
              <a:spcAft>
                <a:spcPts val="0"/>
              </a:spcAft>
              <a:buClr>
                <a:schemeClr val="dk1"/>
              </a:buClr>
              <a:buSzPct val="100000"/>
              <a:buChar char="○"/>
            </a:pPr>
            <a:r>
              <a:rPr lang="en" sz="2800">
                <a:solidFill>
                  <a:schemeClr val="dk1"/>
                </a:solidFill>
              </a:rPr>
              <a:t>For each image see which labels are present.</a:t>
            </a:r>
            <a:endParaRPr sz="2800">
              <a:solidFill>
                <a:schemeClr val="dk1"/>
              </a:solidFill>
            </a:endParaRPr>
          </a:p>
          <a:p>
            <a:pPr indent="-379730" lvl="1" marL="914400" rtl="0" algn="l">
              <a:spcBef>
                <a:spcPts val="0"/>
              </a:spcBef>
              <a:spcAft>
                <a:spcPts val="0"/>
              </a:spcAft>
              <a:buClr>
                <a:schemeClr val="dk1"/>
              </a:buClr>
              <a:buSzPct val="100000"/>
              <a:buChar char="○"/>
            </a:pPr>
            <a:r>
              <a:rPr lang="en" sz="2800">
                <a:solidFill>
                  <a:schemeClr val="dk1"/>
                </a:solidFill>
              </a:rPr>
              <a:t>Treat it as a multilabel classification problem.</a:t>
            </a:r>
            <a:endParaRPr sz="2800">
              <a:solidFill>
                <a:schemeClr val="dk1"/>
              </a:solidFill>
            </a:endParaRPr>
          </a:p>
          <a:p>
            <a:pPr indent="-379730" lvl="0" marL="457200" rtl="0" algn="l">
              <a:spcBef>
                <a:spcPts val="0"/>
              </a:spcBef>
              <a:spcAft>
                <a:spcPts val="0"/>
              </a:spcAft>
              <a:buClr>
                <a:schemeClr val="dk1"/>
              </a:buClr>
              <a:buSzPct val="100000"/>
              <a:buChar char="●"/>
            </a:pPr>
            <a:r>
              <a:rPr lang="en" sz="2800">
                <a:solidFill>
                  <a:schemeClr val="dk1"/>
                </a:solidFill>
              </a:rPr>
              <a:t>Non parametric model</a:t>
            </a:r>
            <a:endParaRPr sz="2800">
              <a:solidFill>
                <a:schemeClr val="dk1"/>
              </a:solidFill>
            </a:endParaRPr>
          </a:p>
          <a:p>
            <a:pPr indent="-379730" lvl="1" marL="914400" rtl="0" algn="l">
              <a:spcBef>
                <a:spcPts val="0"/>
              </a:spcBef>
              <a:spcAft>
                <a:spcPts val="0"/>
              </a:spcAft>
              <a:buClr>
                <a:schemeClr val="dk1"/>
              </a:buClr>
              <a:buSzPct val="100000"/>
              <a:buChar char="○"/>
            </a:pPr>
            <a:r>
              <a:rPr lang="en" sz="2800">
                <a:solidFill>
                  <a:schemeClr val="dk1"/>
                </a:solidFill>
              </a:rPr>
              <a:t>Nearest image retrieval from a large collection of images with rich metadata (tags and captions).</a:t>
            </a:r>
            <a:endParaRPr sz="2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Inception V3 Architecture</a:t>
            </a:r>
            <a:endParaRPr/>
          </a:p>
        </p:txBody>
      </p:sp>
      <p:pic>
        <p:nvPicPr>
          <p:cNvPr id="144" name="Google Shape;144;p24"/>
          <p:cNvPicPr preferRelativeResize="0"/>
          <p:nvPr/>
        </p:nvPicPr>
        <p:blipFill>
          <a:blip r:embed="rId3">
            <a:alphaModFix/>
          </a:blip>
          <a:stretch>
            <a:fillRect/>
          </a:stretch>
        </p:blipFill>
        <p:spPr>
          <a:xfrm>
            <a:off x="311700" y="1112825"/>
            <a:ext cx="7991574" cy="369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227250" y="112850"/>
            <a:ext cx="8689500" cy="49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3500"/>
          </a:p>
          <a:p>
            <a:pPr indent="0" lvl="0" marL="0" rtl="0" algn="l">
              <a:spcBef>
                <a:spcPts val="0"/>
              </a:spcBef>
              <a:spcAft>
                <a:spcPts val="0"/>
              </a:spcAft>
              <a:buClr>
                <a:schemeClr val="dk1"/>
              </a:buClr>
              <a:buSzPts val="1100"/>
              <a:buFont typeface="Arial"/>
              <a:buNone/>
            </a:pPr>
            <a:r>
              <a:rPr lang="en" sz="3500"/>
              <a:t>Getting started with a basic model: Decoder</a:t>
            </a:r>
            <a:endParaRPr sz="2800"/>
          </a:p>
        </p:txBody>
      </p:sp>
      <p:sp>
        <p:nvSpPr>
          <p:cNvPr id="150" name="Google Shape;150;p25"/>
          <p:cNvSpPr txBox="1"/>
          <p:nvPr>
            <p:ph idx="1" type="body"/>
          </p:nvPr>
        </p:nvSpPr>
        <p:spPr>
          <a:xfrm>
            <a:off x="279550" y="985575"/>
            <a:ext cx="8689500" cy="4222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represent the text as a vector we need to follow these steps:</a:t>
            </a:r>
            <a:endParaRPr/>
          </a:p>
          <a:p>
            <a:pPr indent="-317500" lvl="1" marL="914400" rtl="0" algn="l">
              <a:spcBef>
                <a:spcPts val="0"/>
              </a:spcBef>
              <a:spcAft>
                <a:spcPts val="0"/>
              </a:spcAft>
              <a:buSzPts val="1400"/>
              <a:buChar char="○"/>
            </a:pPr>
            <a:r>
              <a:rPr lang="en"/>
              <a:t>Build vocabulary from train set. Add &lt;pad&gt; token to vocabulary. </a:t>
            </a:r>
            <a:endParaRPr/>
          </a:p>
          <a:p>
            <a:pPr indent="-317500" lvl="1" marL="914400" rtl="0" algn="l">
              <a:spcBef>
                <a:spcPts val="0"/>
              </a:spcBef>
              <a:spcAft>
                <a:spcPts val="0"/>
              </a:spcAft>
              <a:buSzPts val="1400"/>
              <a:buChar char="○"/>
            </a:pPr>
            <a:r>
              <a:rPr lang="en"/>
              <a:t>Find maximum length of train set captions. (length = number of words)</a:t>
            </a:r>
            <a:endParaRPr/>
          </a:p>
          <a:p>
            <a:pPr indent="-317500" lvl="1" marL="914400" rtl="0" algn="l">
              <a:spcBef>
                <a:spcPts val="0"/>
              </a:spcBef>
              <a:spcAft>
                <a:spcPts val="0"/>
              </a:spcAft>
              <a:buSzPts val="1400"/>
              <a:buChar char="○"/>
            </a:pPr>
            <a:r>
              <a:rPr lang="en"/>
              <a:t>Represent the text as a vector of numbers:</a:t>
            </a:r>
            <a:endParaRPr/>
          </a:p>
          <a:p>
            <a:pPr indent="-317500" lvl="2" marL="1371600" rtl="0" algn="l">
              <a:spcBef>
                <a:spcPts val="0"/>
              </a:spcBef>
              <a:spcAft>
                <a:spcPts val="0"/>
              </a:spcAft>
              <a:buSzPts val="1400"/>
              <a:buChar char="■"/>
            </a:pPr>
            <a:r>
              <a:rPr lang="en"/>
              <a:t>Each number is the index of the corresponding word in the text. </a:t>
            </a:r>
            <a:endParaRPr/>
          </a:p>
          <a:p>
            <a:pPr indent="-317500" lvl="2" marL="1371600" rtl="0" algn="l">
              <a:spcBef>
                <a:spcPts val="0"/>
              </a:spcBef>
              <a:spcAft>
                <a:spcPts val="0"/>
              </a:spcAft>
              <a:buSzPts val="1400"/>
              <a:buChar char="■"/>
            </a:pPr>
            <a:r>
              <a:rPr lang="en"/>
              <a:t>Pad rest of the indices with the index of &lt;pad&gt; token.</a:t>
            </a:r>
            <a:endParaRPr/>
          </a:p>
          <a:p>
            <a:pPr indent="-342900" lvl="0" marL="457200" rtl="0" algn="l">
              <a:spcBef>
                <a:spcPts val="0"/>
              </a:spcBef>
              <a:spcAft>
                <a:spcPts val="0"/>
              </a:spcAft>
              <a:buSzPts val="1800"/>
              <a:buChar char="●"/>
            </a:pPr>
            <a:r>
              <a:rPr lang="en"/>
              <a:t>Example: </a:t>
            </a:r>
            <a:endParaRPr/>
          </a:p>
          <a:p>
            <a:pPr indent="-317500" lvl="1" marL="914400" rtl="0" algn="l">
              <a:spcBef>
                <a:spcPts val="0"/>
              </a:spcBef>
              <a:spcAft>
                <a:spcPts val="0"/>
              </a:spcAft>
              <a:buSzPts val="1400"/>
              <a:buChar char="○"/>
            </a:pPr>
            <a:r>
              <a:rPr lang="en"/>
              <a:t>Let the vocabulary be &lt;”pad”, ”hello”, “how”, “is” ,”are”, “you”…</a:t>
            </a:r>
            <a:r>
              <a:rPr lang="en"/>
              <a:t>...</a:t>
            </a:r>
            <a:r>
              <a:rPr lang="en"/>
              <a:t>&gt; a vector of length 1000. </a:t>
            </a:r>
            <a:endParaRPr/>
          </a:p>
          <a:p>
            <a:pPr indent="-317500" lvl="1" marL="914400" rtl="0" algn="l">
              <a:spcBef>
                <a:spcPts val="0"/>
              </a:spcBef>
              <a:spcAft>
                <a:spcPts val="0"/>
              </a:spcAft>
              <a:buSzPts val="1400"/>
              <a:buChar char="○"/>
            </a:pPr>
            <a:r>
              <a:rPr lang="en"/>
              <a:t>Let the text be “How are you”.</a:t>
            </a:r>
            <a:endParaRPr/>
          </a:p>
          <a:p>
            <a:pPr indent="-317500" lvl="1" marL="914400" rtl="0" algn="l">
              <a:spcBef>
                <a:spcPts val="0"/>
              </a:spcBef>
              <a:spcAft>
                <a:spcPts val="0"/>
              </a:spcAft>
              <a:buSzPts val="1400"/>
              <a:buChar char="○"/>
            </a:pPr>
            <a:r>
              <a:rPr lang="en"/>
              <a:t>Let maximum length of caption be 5. (Train captions corpus has a maximum of 5 words for a particular caption)</a:t>
            </a:r>
            <a:endParaRPr/>
          </a:p>
          <a:p>
            <a:pPr indent="-317500" lvl="1" marL="914400" rtl="0" algn="l">
              <a:spcBef>
                <a:spcPts val="0"/>
              </a:spcBef>
              <a:spcAft>
                <a:spcPts val="0"/>
              </a:spcAft>
              <a:buSzPts val="1400"/>
              <a:buChar char="○"/>
            </a:pPr>
            <a:r>
              <a:rPr lang="en"/>
              <a:t>The </a:t>
            </a:r>
            <a:r>
              <a:rPr lang="en"/>
              <a:t>representation will be: [2, 4, 5, 0, 0]</a:t>
            </a:r>
            <a:endParaRPr/>
          </a:p>
        </p:txBody>
      </p:sp>
      <p:sp>
        <p:nvSpPr>
          <p:cNvPr id="151" name="Google Shape;151;p25"/>
          <p:cNvSpPr txBox="1"/>
          <p:nvPr/>
        </p:nvSpPr>
        <p:spPr>
          <a:xfrm>
            <a:off x="482225" y="610850"/>
            <a:ext cx="6322200" cy="49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22" u="sng">
                <a:solidFill>
                  <a:schemeClr val="dk1"/>
                </a:solidFill>
              </a:rPr>
              <a:t>Vector Representation of Texts</a:t>
            </a:r>
            <a:endParaRPr b="1" sz="1200"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55" name="Shape 155"/>
        <p:cNvGrpSpPr/>
        <p:nvPr/>
      </p:nvGrpSpPr>
      <p:grpSpPr>
        <a:xfrm>
          <a:off x="0" y="0"/>
          <a:ext cx="0" cy="0"/>
          <a:chOff x="0" y="0"/>
          <a:chExt cx="0" cy="0"/>
        </a:xfrm>
      </p:grpSpPr>
      <p:sp>
        <p:nvSpPr>
          <p:cNvPr id="156" name="Google Shape;156;p26"/>
          <p:cNvSpPr txBox="1"/>
          <p:nvPr>
            <p:ph type="title"/>
          </p:nvPr>
        </p:nvSpPr>
        <p:spPr>
          <a:xfrm>
            <a:off x="236675" y="1449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Getting started with a basic model: Decoder</a:t>
            </a:r>
            <a:endParaRPr sz="3500"/>
          </a:p>
        </p:txBody>
      </p:sp>
      <p:sp>
        <p:nvSpPr>
          <p:cNvPr id="157" name="Google Shape;157;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An input to the decoder model is a partial sequence vector which is a text vector representation of a part of the caption.</a:t>
            </a:r>
            <a:endParaRPr/>
          </a:p>
          <a:p>
            <a:pPr indent="-334327" lvl="0" marL="457200" rtl="0" algn="l">
              <a:spcBef>
                <a:spcPts val="0"/>
              </a:spcBef>
              <a:spcAft>
                <a:spcPts val="0"/>
              </a:spcAft>
              <a:buSzPct val="100000"/>
              <a:buChar char="●"/>
            </a:pPr>
            <a:r>
              <a:rPr lang="en"/>
              <a:t>For example, the text “&lt;s&gt; Hello how are you &lt;/s&gt;” can be divided into following partial sequences:</a:t>
            </a:r>
            <a:endParaRPr/>
          </a:p>
          <a:p>
            <a:pPr indent="-310832" lvl="1" marL="914400" rtl="0" algn="l">
              <a:spcBef>
                <a:spcPts val="0"/>
              </a:spcBef>
              <a:spcAft>
                <a:spcPts val="0"/>
              </a:spcAft>
              <a:buSzPct val="100000"/>
              <a:buChar char="○"/>
            </a:pPr>
            <a:r>
              <a:rPr lang="en"/>
              <a:t>“&lt;s&gt;” </a:t>
            </a:r>
            <a:endParaRPr/>
          </a:p>
          <a:p>
            <a:pPr indent="-310832" lvl="1" marL="914400" rtl="0" algn="l">
              <a:spcBef>
                <a:spcPts val="0"/>
              </a:spcBef>
              <a:spcAft>
                <a:spcPts val="0"/>
              </a:spcAft>
              <a:buSzPct val="100000"/>
              <a:buChar char="○"/>
            </a:pPr>
            <a:r>
              <a:rPr lang="en"/>
              <a:t>“&lt;s&gt; Hello”</a:t>
            </a:r>
            <a:endParaRPr/>
          </a:p>
          <a:p>
            <a:pPr indent="-310832" lvl="1" marL="914400" rtl="0" algn="l">
              <a:spcBef>
                <a:spcPts val="0"/>
              </a:spcBef>
              <a:spcAft>
                <a:spcPts val="0"/>
              </a:spcAft>
              <a:buSzPct val="100000"/>
              <a:buChar char="○"/>
            </a:pPr>
            <a:r>
              <a:rPr lang="en"/>
              <a:t>“&lt;s&gt; Hello how”</a:t>
            </a:r>
            <a:endParaRPr/>
          </a:p>
          <a:p>
            <a:pPr indent="-310832" lvl="1" marL="914400" rtl="0" algn="l">
              <a:spcBef>
                <a:spcPts val="0"/>
              </a:spcBef>
              <a:spcAft>
                <a:spcPts val="0"/>
              </a:spcAft>
              <a:buSzPct val="100000"/>
              <a:buChar char="○"/>
            </a:pPr>
            <a:r>
              <a:rPr lang="en"/>
              <a:t>“&lt;s&gt; Hello how are”</a:t>
            </a:r>
            <a:endParaRPr/>
          </a:p>
          <a:p>
            <a:pPr indent="-310832" lvl="1" marL="914400" rtl="0" algn="l">
              <a:spcBef>
                <a:spcPts val="0"/>
              </a:spcBef>
              <a:spcAft>
                <a:spcPts val="0"/>
              </a:spcAft>
              <a:buSzPct val="100000"/>
              <a:buChar char="○"/>
            </a:pPr>
            <a:r>
              <a:rPr lang="en"/>
              <a:t>“&lt;s&gt; Hello how are you”</a:t>
            </a:r>
            <a:endParaRPr/>
          </a:p>
          <a:p>
            <a:pPr indent="-310832" lvl="1" marL="914400" rtl="0" algn="l">
              <a:spcBef>
                <a:spcPts val="0"/>
              </a:spcBef>
              <a:spcAft>
                <a:spcPts val="0"/>
              </a:spcAft>
              <a:buSzPct val="100000"/>
              <a:buChar char="○"/>
            </a:pPr>
            <a:r>
              <a:rPr lang="en"/>
              <a:t>“&lt;s&gt; Hello how are you &lt;/s&gt;”</a:t>
            </a:r>
            <a:endParaRPr/>
          </a:p>
          <a:p>
            <a:pPr indent="-334327" lvl="0" marL="457200" rtl="0" algn="l">
              <a:spcBef>
                <a:spcPts val="0"/>
              </a:spcBef>
              <a:spcAft>
                <a:spcPts val="0"/>
              </a:spcAft>
              <a:buSzPct val="100000"/>
              <a:buChar char="●"/>
            </a:pPr>
            <a:r>
              <a:rPr lang="en"/>
              <a:t>The numeric vector </a:t>
            </a:r>
            <a:r>
              <a:rPr lang="en"/>
              <a:t>representation</a:t>
            </a:r>
            <a:r>
              <a:rPr lang="en"/>
              <a:t> of such partial sequences give us the partial sequence vector.</a:t>
            </a:r>
            <a:endParaRPr/>
          </a:p>
          <a:p>
            <a:pPr indent="0" lvl="0" marL="0" rtl="0" algn="l">
              <a:spcBef>
                <a:spcPts val="1200"/>
              </a:spcBef>
              <a:spcAft>
                <a:spcPts val="1200"/>
              </a:spcAft>
              <a:buNone/>
            </a:pPr>
            <a:r>
              <a:rPr lang="en"/>
              <a:t> </a:t>
            </a:r>
            <a:endParaRPr/>
          </a:p>
        </p:txBody>
      </p:sp>
      <p:sp>
        <p:nvSpPr>
          <p:cNvPr id="158" name="Google Shape;158;p26"/>
          <p:cNvSpPr txBox="1"/>
          <p:nvPr/>
        </p:nvSpPr>
        <p:spPr>
          <a:xfrm>
            <a:off x="365275" y="740600"/>
            <a:ext cx="550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t>Partial Sequence Vector</a:t>
            </a:r>
            <a:endParaRPr b="1" sz="1800"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69975"/>
            <a:ext cx="8520600" cy="572700"/>
          </a:xfrm>
          <a:prstGeom prst="rect">
            <a:avLst/>
          </a:prstGeom>
        </p:spPr>
        <p:txBody>
          <a:bodyPr anchorCtr="0" anchor="b" bIns="91425" lIns="91425" spcFirstLastPara="1" rIns="91425" wrap="square" tIns="91425">
            <a:normAutofit fontScale="90000"/>
          </a:bodyPr>
          <a:lstStyle/>
          <a:p>
            <a:pPr indent="0" lvl="0" marL="457200" rtl="0" algn="l">
              <a:spcBef>
                <a:spcPts val="0"/>
              </a:spcBef>
              <a:spcAft>
                <a:spcPts val="0"/>
              </a:spcAft>
              <a:buNone/>
            </a:pPr>
            <a:r>
              <a:t/>
            </a:r>
            <a:endParaRPr sz="1550"/>
          </a:p>
          <a:p>
            <a:pPr indent="0" lvl="0" marL="457200" rtl="0" algn="l">
              <a:spcBef>
                <a:spcPts val="0"/>
              </a:spcBef>
              <a:spcAft>
                <a:spcPts val="0"/>
              </a:spcAft>
              <a:buNone/>
            </a:pPr>
            <a:r>
              <a:rPr lang="en" sz="1550"/>
              <a:t> </a:t>
            </a:r>
            <a:endParaRPr sz="155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31428"/>
              <a:buFont typeface="Arial"/>
              <a:buNone/>
            </a:pPr>
            <a:r>
              <a:rPr lang="en" sz="3500"/>
              <a:t>Getting started with a basic model: Decoder</a:t>
            </a:r>
            <a:endParaRPr/>
          </a:p>
        </p:txBody>
      </p:sp>
      <p:sp>
        <p:nvSpPr>
          <p:cNvPr id="164" name="Google Shape;164;p27"/>
          <p:cNvSpPr/>
          <p:nvPr/>
        </p:nvSpPr>
        <p:spPr>
          <a:xfrm flipH="1" rot="5400000">
            <a:off x="3490925" y="3504000"/>
            <a:ext cx="1907400" cy="19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CNN encoded vector</a:t>
            </a:r>
            <a:endParaRPr/>
          </a:p>
        </p:txBody>
      </p:sp>
      <p:sp>
        <p:nvSpPr>
          <p:cNvPr id="165" name="Google Shape;165;p27"/>
          <p:cNvSpPr/>
          <p:nvPr/>
        </p:nvSpPr>
        <p:spPr>
          <a:xfrm>
            <a:off x="1927000" y="3218875"/>
            <a:ext cx="6876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LSTM</a:t>
            </a:r>
            <a:endParaRPr/>
          </a:p>
        </p:txBody>
      </p:sp>
      <p:sp>
        <p:nvSpPr>
          <p:cNvPr id="166" name="Google Shape;166;p27"/>
          <p:cNvSpPr/>
          <p:nvPr/>
        </p:nvSpPr>
        <p:spPr>
          <a:xfrm rot="5400000">
            <a:off x="-483137" y="3606900"/>
            <a:ext cx="23289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Partial sequence vetor</a:t>
            </a:r>
            <a:endParaRPr/>
          </a:p>
        </p:txBody>
      </p:sp>
      <p:sp>
        <p:nvSpPr>
          <p:cNvPr id="167" name="Google Shape;167;p27"/>
          <p:cNvSpPr/>
          <p:nvPr/>
        </p:nvSpPr>
        <p:spPr>
          <a:xfrm>
            <a:off x="1314475" y="2722950"/>
            <a:ext cx="258600" cy="19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Embedding</a:t>
            </a:r>
            <a:endParaRPr/>
          </a:p>
        </p:txBody>
      </p:sp>
      <p:sp>
        <p:nvSpPr>
          <p:cNvPr id="168" name="Google Shape;168;p27"/>
          <p:cNvSpPr/>
          <p:nvPr/>
        </p:nvSpPr>
        <p:spPr>
          <a:xfrm>
            <a:off x="3300425" y="2775350"/>
            <a:ext cx="192900" cy="178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27"/>
          <p:cNvCxnSpPr/>
          <p:nvPr/>
        </p:nvCxnSpPr>
        <p:spPr>
          <a:xfrm flipH="1" rot="10800000">
            <a:off x="810613" y="3504000"/>
            <a:ext cx="346800" cy="36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7"/>
          <p:cNvCxnSpPr/>
          <p:nvPr/>
        </p:nvCxnSpPr>
        <p:spPr>
          <a:xfrm flipH="1" rot="10800000">
            <a:off x="1576625" y="3452800"/>
            <a:ext cx="346800" cy="36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7"/>
          <p:cNvCxnSpPr/>
          <p:nvPr/>
        </p:nvCxnSpPr>
        <p:spPr>
          <a:xfrm flipH="1" rot="10800000">
            <a:off x="2689425" y="3452800"/>
            <a:ext cx="346800" cy="36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7"/>
          <p:cNvSpPr/>
          <p:nvPr/>
        </p:nvSpPr>
        <p:spPr>
          <a:xfrm>
            <a:off x="5186375" y="2196700"/>
            <a:ext cx="192900" cy="270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7"/>
          <p:cNvCxnSpPr>
            <a:stCxn id="168" idx="2"/>
          </p:cNvCxnSpPr>
          <p:nvPr/>
        </p:nvCxnSpPr>
        <p:spPr>
          <a:xfrm>
            <a:off x="3396875" y="4564850"/>
            <a:ext cx="21300" cy="2250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7"/>
          <p:cNvCxnSpPr/>
          <p:nvPr/>
        </p:nvCxnSpPr>
        <p:spPr>
          <a:xfrm flipH="1" rot="10800000">
            <a:off x="3429000" y="4790025"/>
            <a:ext cx="1414500" cy="213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7"/>
          <p:cNvCxnSpPr>
            <a:stCxn id="164" idx="1"/>
          </p:cNvCxnSpPr>
          <p:nvPr/>
        </p:nvCxnSpPr>
        <p:spPr>
          <a:xfrm>
            <a:off x="4444625" y="4554150"/>
            <a:ext cx="2400" cy="2571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7"/>
          <p:cNvCxnSpPr>
            <a:endCxn id="172" idx="1"/>
          </p:cNvCxnSpPr>
          <p:nvPr/>
        </p:nvCxnSpPr>
        <p:spPr>
          <a:xfrm rot="-5400000">
            <a:off x="4378175" y="4003150"/>
            <a:ext cx="1262700" cy="353700"/>
          </a:xfrm>
          <a:prstGeom prst="bentConnector2">
            <a:avLst/>
          </a:prstGeom>
          <a:noFill/>
          <a:ln cap="flat" cmpd="sng" w="9525">
            <a:solidFill>
              <a:schemeClr val="dk2"/>
            </a:solidFill>
            <a:prstDash val="solid"/>
            <a:round/>
            <a:headEnd len="med" w="med" type="none"/>
            <a:tailEnd len="med" w="med" type="none"/>
          </a:ln>
        </p:spPr>
      </p:cxnSp>
      <p:sp>
        <p:nvSpPr>
          <p:cNvPr id="177" name="Google Shape;177;p27"/>
          <p:cNvSpPr txBox="1"/>
          <p:nvPr/>
        </p:nvSpPr>
        <p:spPr>
          <a:xfrm>
            <a:off x="3653975" y="4790025"/>
            <a:ext cx="8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Concat</a:t>
            </a:r>
            <a:endParaRPr/>
          </a:p>
        </p:txBody>
      </p:sp>
      <p:sp>
        <p:nvSpPr>
          <p:cNvPr id="178" name="Google Shape;178;p27"/>
          <p:cNvSpPr/>
          <p:nvPr/>
        </p:nvSpPr>
        <p:spPr>
          <a:xfrm>
            <a:off x="6880850" y="2443175"/>
            <a:ext cx="192900" cy="19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nvSpPr>
        <p:spPr>
          <a:xfrm>
            <a:off x="2517075" y="2371650"/>
            <a:ext cx="17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Lstm feature vector</a:t>
            </a:r>
            <a:endParaRPr/>
          </a:p>
        </p:txBody>
      </p:sp>
      <p:sp>
        <p:nvSpPr>
          <p:cNvPr id="180" name="Google Shape;180;p27"/>
          <p:cNvSpPr txBox="1"/>
          <p:nvPr/>
        </p:nvSpPr>
        <p:spPr>
          <a:xfrm>
            <a:off x="5668575" y="2775350"/>
            <a:ext cx="887100" cy="31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1" name="Google Shape;181;p27"/>
          <p:cNvSpPr txBox="1"/>
          <p:nvPr/>
        </p:nvSpPr>
        <p:spPr>
          <a:xfrm>
            <a:off x="5659650" y="3086150"/>
            <a:ext cx="9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FC layer</a:t>
            </a:r>
            <a:endParaRPr/>
          </a:p>
        </p:txBody>
      </p:sp>
      <p:cxnSp>
        <p:nvCxnSpPr>
          <p:cNvPr id="182" name="Google Shape;182;p27"/>
          <p:cNvCxnSpPr>
            <a:stCxn id="172" idx="3"/>
          </p:cNvCxnSpPr>
          <p:nvPr/>
        </p:nvCxnSpPr>
        <p:spPr>
          <a:xfrm>
            <a:off x="5379275" y="3548650"/>
            <a:ext cx="1350300" cy="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27"/>
          <p:cNvSpPr txBox="1"/>
          <p:nvPr/>
        </p:nvSpPr>
        <p:spPr>
          <a:xfrm>
            <a:off x="6418650" y="4468400"/>
            <a:ext cx="225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Predicted next word probability vector</a:t>
            </a:r>
            <a:endParaRPr/>
          </a:p>
          <a:p>
            <a:pPr indent="0" lvl="0" marL="0" rtl="0" algn="l">
              <a:spcBef>
                <a:spcPts val="0"/>
              </a:spcBef>
              <a:spcAft>
                <a:spcPts val="0"/>
              </a:spcAft>
              <a:buNone/>
            </a:pPr>
            <a:r>
              <a:t/>
            </a:r>
            <a:endParaRPr/>
          </a:p>
        </p:txBody>
      </p:sp>
      <p:sp>
        <p:nvSpPr>
          <p:cNvPr id="184" name="Google Shape;184;p27"/>
          <p:cNvSpPr txBox="1"/>
          <p:nvPr/>
        </p:nvSpPr>
        <p:spPr>
          <a:xfrm>
            <a:off x="621500" y="852975"/>
            <a:ext cx="82725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The decoder receives the CNN encoded feature vector and the partial captions sequence vector.</a:t>
            </a:r>
            <a:endParaRPr sz="2000">
              <a:solidFill>
                <a:schemeClr val="dk1"/>
              </a:solidFill>
              <a:latin typeface="Economica"/>
              <a:ea typeface="Economica"/>
              <a:cs typeface="Economica"/>
              <a:sym typeface="Economica"/>
            </a:endParaRPr>
          </a:p>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It predicts the next word given these two inputs.</a:t>
            </a:r>
            <a:endParaRPr sz="2000">
              <a:solidFill>
                <a:schemeClr val="dk1"/>
              </a:solidFill>
              <a:latin typeface="Economica"/>
              <a:ea typeface="Economica"/>
              <a:cs typeface="Economica"/>
              <a:sym typeface="Economica"/>
            </a:endParaRPr>
          </a:p>
          <a:p>
            <a:pPr indent="-355600" lvl="0" marL="457200" rtl="0" algn="l">
              <a:spcBef>
                <a:spcPts val="0"/>
              </a:spcBef>
              <a:spcAft>
                <a:spcPts val="0"/>
              </a:spcAft>
              <a:buClr>
                <a:schemeClr val="dk1"/>
              </a:buClr>
              <a:buSzPts val="2000"/>
              <a:buFont typeface="Economica"/>
              <a:buChar char="●"/>
            </a:pPr>
            <a:r>
              <a:rPr lang="en" sz="2000">
                <a:solidFill>
                  <a:schemeClr val="dk1"/>
                </a:solidFill>
                <a:latin typeface="Economica"/>
                <a:ea typeface="Economica"/>
                <a:cs typeface="Economica"/>
                <a:sym typeface="Economica"/>
              </a:rPr>
              <a:t>The architecture of our decoder is as follows:</a:t>
            </a:r>
            <a:endParaRPr sz="2000">
              <a:solidFill>
                <a:schemeClr val="dk1"/>
              </a:solidFill>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2092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4: Building data generator</a:t>
            </a:r>
            <a:endParaRPr sz="3500"/>
          </a:p>
        </p:txBody>
      </p:sp>
      <p:sp>
        <p:nvSpPr>
          <p:cNvPr id="190" name="Google Shape;190;p28"/>
          <p:cNvSpPr txBox="1"/>
          <p:nvPr>
            <p:ph idx="1" type="body"/>
          </p:nvPr>
        </p:nvSpPr>
        <p:spPr>
          <a:xfrm>
            <a:off x="311700" y="781975"/>
            <a:ext cx="8667900" cy="411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For a particular image there are 5 captions in the dataset.</a:t>
            </a:r>
            <a:endParaRPr/>
          </a:p>
          <a:p>
            <a:pPr indent="-342900" lvl="0" marL="457200" rtl="0" algn="l">
              <a:spcBef>
                <a:spcPts val="0"/>
              </a:spcBef>
              <a:spcAft>
                <a:spcPts val="0"/>
              </a:spcAft>
              <a:buSzPts val="1800"/>
              <a:buChar char="●"/>
            </a:pPr>
            <a:r>
              <a:rPr lang="en"/>
              <a:t>For each caption, suppose the caption has m tokens (including start and end token). Then, that caption has m partial sequence vectors.</a:t>
            </a:r>
            <a:endParaRPr/>
          </a:p>
          <a:p>
            <a:pPr indent="-342900" lvl="0" marL="457200" rtl="0" algn="l">
              <a:spcBef>
                <a:spcPts val="0"/>
              </a:spcBef>
              <a:spcAft>
                <a:spcPts val="0"/>
              </a:spcAft>
              <a:buSzPts val="1800"/>
              <a:buChar char="●"/>
            </a:pPr>
            <a:r>
              <a:rPr lang="en"/>
              <a:t>The decoder needs the image encoding and partial sequence vector to predict next word.</a:t>
            </a:r>
            <a:endParaRPr/>
          </a:p>
          <a:p>
            <a:pPr indent="-342900" lvl="0" marL="457200" rtl="0" algn="l">
              <a:spcBef>
                <a:spcPts val="0"/>
              </a:spcBef>
              <a:spcAft>
                <a:spcPts val="0"/>
              </a:spcAft>
              <a:buSzPts val="1800"/>
              <a:buChar char="●"/>
            </a:pPr>
            <a:r>
              <a:rPr lang="en"/>
              <a:t>For one image and one caption, m copies of the image encoding thus needs to be stored in memory. Multiply that by 5 to get the whole dataset!</a:t>
            </a:r>
            <a:endParaRPr/>
          </a:p>
          <a:p>
            <a:pPr indent="-342900" lvl="0" marL="457200" rtl="0" algn="l">
              <a:spcBef>
                <a:spcPts val="0"/>
              </a:spcBef>
              <a:spcAft>
                <a:spcPts val="0"/>
              </a:spcAft>
              <a:buSzPts val="1800"/>
              <a:buChar char="●"/>
            </a:pPr>
            <a:r>
              <a:rPr lang="en"/>
              <a:t>So, storing the whole dataset in memory is out of question even if we assume m is low on average.</a:t>
            </a:r>
            <a:endParaRPr/>
          </a:p>
          <a:p>
            <a:pPr indent="-342900" lvl="0" marL="457200" rtl="0" algn="l">
              <a:spcBef>
                <a:spcPts val="0"/>
              </a:spcBef>
              <a:spcAft>
                <a:spcPts val="0"/>
              </a:spcAft>
              <a:buSzPts val="1800"/>
              <a:buChar char="●"/>
            </a:pPr>
            <a:r>
              <a:rPr lang="en"/>
              <a:t>So, we need a datagen function which generates the data in batches.</a:t>
            </a:r>
            <a:endParaRPr/>
          </a:p>
          <a:p>
            <a:pPr indent="-342900" lvl="0" marL="457200" rtl="0" algn="l">
              <a:spcBef>
                <a:spcPts val="0"/>
              </a:spcBef>
              <a:spcAft>
                <a:spcPts val="0"/>
              </a:spcAft>
              <a:buSzPts val="1800"/>
              <a:buChar char="●"/>
            </a:pPr>
            <a:r>
              <a:rPr lang="en"/>
              <a:t>The model is trained on these batches instead.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Experiments</a:t>
            </a:r>
            <a:endParaRPr sz="3500"/>
          </a:p>
        </p:txBody>
      </p:sp>
      <p:sp>
        <p:nvSpPr>
          <p:cNvPr id="196" name="Google Shape;196;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trained on 100 images of flickr30k to test working soundness.</a:t>
            </a:r>
            <a:endParaRPr/>
          </a:p>
          <a:p>
            <a:pPr indent="-342900" lvl="0" marL="457200" rtl="0" algn="l">
              <a:spcBef>
                <a:spcPts val="0"/>
              </a:spcBef>
              <a:spcAft>
                <a:spcPts val="0"/>
              </a:spcAft>
              <a:buSzPts val="1800"/>
              <a:buChar char="●"/>
            </a:pPr>
            <a:r>
              <a:rPr lang="en"/>
              <a:t>For rest of experiments, used the flickr8k dataset (</a:t>
            </a:r>
            <a:r>
              <a:rPr lang="en" sz="1200" u="sng">
                <a:solidFill>
                  <a:schemeClr val="hlink"/>
                </a:solidFill>
                <a:hlinkClick r:id="rId3"/>
              </a:rPr>
              <a:t>https://www.kaggle.com/adityajn105/flickr8k</a:t>
            </a:r>
            <a:r>
              <a:rPr lang="en" sz="1200">
                <a:solidFill>
                  <a:schemeClr val="dk1"/>
                </a:solidFill>
              </a:rPr>
              <a:t>) </a:t>
            </a:r>
            <a:r>
              <a:rPr lang="en"/>
              <a:t>which consists of 8091 images.</a:t>
            </a:r>
            <a:endParaRPr/>
          </a:p>
          <a:p>
            <a:pPr indent="-342900" lvl="0" marL="457200" rtl="0" algn="l">
              <a:spcBef>
                <a:spcPts val="0"/>
              </a:spcBef>
              <a:spcAft>
                <a:spcPts val="0"/>
              </a:spcAft>
              <a:buSzPts val="1800"/>
              <a:buChar char="●"/>
            </a:pPr>
            <a:r>
              <a:rPr lang="en"/>
              <a:t>Trained on 70% of flickr8k dataset and tested on 30%.</a:t>
            </a:r>
            <a:endParaRPr/>
          </a:p>
          <a:p>
            <a:pPr indent="-342900" lvl="0" marL="457200" rtl="0" algn="l">
              <a:spcBef>
                <a:spcPts val="0"/>
              </a:spcBef>
              <a:spcAft>
                <a:spcPts val="0"/>
              </a:spcAft>
              <a:buSzPts val="1800"/>
              <a:buChar char="●"/>
            </a:pPr>
            <a:r>
              <a:rPr lang="en"/>
              <a:t>Caption generation: GreedySearch and BeamSearch.</a:t>
            </a:r>
            <a:endParaRPr/>
          </a:p>
          <a:p>
            <a:pPr indent="-342900" lvl="0" marL="457200" rtl="0" algn="l">
              <a:spcBef>
                <a:spcPts val="0"/>
              </a:spcBef>
              <a:spcAft>
                <a:spcPts val="0"/>
              </a:spcAft>
              <a:buSzPts val="1800"/>
              <a:buChar char="●"/>
            </a:pPr>
            <a:r>
              <a:rPr lang="en"/>
              <a:t>Evaluation: BLEU (Bilingual Evaluation Understudy) and METEOR</a:t>
            </a:r>
            <a:r>
              <a:rPr lang="en"/>
              <a:t> (Metric for Evaluation of Translation with Explicit Ordering) </a:t>
            </a:r>
            <a:r>
              <a:rPr lang="en"/>
              <a:t>score.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2092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5: Train </a:t>
            </a:r>
            <a:endParaRPr sz="3500"/>
          </a:p>
        </p:txBody>
      </p:sp>
      <p:sp>
        <p:nvSpPr>
          <p:cNvPr id="202" name="Google Shape;202;p30"/>
          <p:cNvSpPr txBox="1"/>
          <p:nvPr>
            <p:ph idx="1" type="body"/>
          </p:nvPr>
        </p:nvSpPr>
        <p:spPr>
          <a:xfrm>
            <a:off x="258125" y="863550"/>
            <a:ext cx="8635800" cy="392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dataset was split into a 70-30 train test split.</a:t>
            </a:r>
            <a:endParaRPr/>
          </a:p>
          <a:p>
            <a:pPr indent="-342900" lvl="0" marL="457200" rtl="0" algn="l">
              <a:spcBef>
                <a:spcPts val="0"/>
              </a:spcBef>
              <a:spcAft>
                <a:spcPts val="0"/>
              </a:spcAft>
              <a:buSzPts val="1800"/>
              <a:buChar char="●"/>
            </a:pPr>
            <a:r>
              <a:rPr lang="en"/>
              <a:t>Datagen function was used to generate batches with 30 images per batch.</a:t>
            </a:r>
            <a:endParaRPr/>
          </a:p>
          <a:p>
            <a:pPr indent="-342900" lvl="0" marL="457200" rtl="0" algn="l">
              <a:spcBef>
                <a:spcPts val="0"/>
              </a:spcBef>
              <a:spcAft>
                <a:spcPts val="0"/>
              </a:spcAft>
              <a:buSzPts val="1800"/>
              <a:buChar char="●"/>
            </a:pPr>
            <a:r>
              <a:rPr lang="en"/>
              <a:t>Trained on 10 epochs.</a:t>
            </a:r>
            <a:endParaRPr/>
          </a:p>
          <a:p>
            <a:pPr indent="0" lvl="0" marL="0" rtl="0" algn="l">
              <a:spcBef>
                <a:spcPts val="1200"/>
              </a:spcBef>
              <a:spcAft>
                <a:spcPts val="1200"/>
              </a:spcAft>
              <a:buNone/>
            </a:pPr>
            <a:r>
              <a:t/>
            </a:r>
            <a:endParaRPr/>
          </a:p>
        </p:txBody>
      </p:sp>
      <p:pic>
        <p:nvPicPr>
          <p:cNvPr id="203" name="Google Shape;203;p30"/>
          <p:cNvPicPr preferRelativeResize="0"/>
          <p:nvPr/>
        </p:nvPicPr>
        <p:blipFill>
          <a:blip r:embed="rId3">
            <a:alphaModFix/>
          </a:blip>
          <a:stretch>
            <a:fillRect/>
          </a:stretch>
        </p:blipFill>
        <p:spPr>
          <a:xfrm>
            <a:off x="1095500" y="2486025"/>
            <a:ext cx="6255400" cy="216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6: Generate caption</a:t>
            </a:r>
            <a:endParaRPr sz="3500"/>
          </a:p>
        </p:txBody>
      </p:sp>
      <p:sp>
        <p:nvSpPr>
          <p:cNvPr id="209" name="Google Shape;209;p31"/>
          <p:cNvSpPr txBox="1"/>
          <p:nvPr>
            <p:ph idx="1" type="body"/>
          </p:nvPr>
        </p:nvSpPr>
        <p:spPr>
          <a:xfrm>
            <a:off x="311700" y="863550"/>
            <a:ext cx="8520600" cy="40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decoder model generates a vector of length vocabulary size with each element of the vector indicating the probability of the next word given the partial sequence upto that word and the image encoded vector as inputs.</a:t>
            </a:r>
            <a:endParaRPr/>
          </a:p>
          <a:p>
            <a:pPr indent="-342900" lvl="0" marL="457200" rtl="0" algn="l">
              <a:spcBef>
                <a:spcPts val="0"/>
              </a:spcBef>
              <a:spcAft>
                <a:spcPts val="0"/>
              </a:spcAft>
              <a:buSzPts val="1800"/>
              <a:buChar char="●"/>
            </a:pPr>
            <a:r>
              <a:rPr lang="en"/>
              <a:t>So, the idea is that we start from the partial sequence with only start token and generate first word.</a:t>
            </a:r>
            <a:endParaRPr/>
          </a:p>
          <a:p>
            <a:pPr indent="-342900" lvl="0" marL="457200" rtl="0" algn="l">
              <a:spcBef>
                <a:spcPts val="0"/>
              </a:spcBef>
              <a:spcAft>
                <a:spcPts val="0"/>
              </a:spcAft>
              <a:buSzPts val="1800"/>
              <a:buChar char="●"/>
            </a:pPr>
            <a:r>
              <a:rPr lang="en"/>
              <a:t>Then we take partial sequence of start token, first word and generate 2nd word.</a:t>
            </a:r>
            <a:endParaRPr/>
          </a:p>
          <a:p>
            <a:pPr indent="-342900" lvl="0" marL="457200" rtl="0" algn="l">
              <a:spcBef>
                <a:spcPts val="0"/>
              </a:spcBef>
              <a:spcAft>
                <a:spcPts val="0"/>
              </a:spcAft>
              <a:buSzPts val="1800"/>
              <a:buChar char="●"/>
            </a:pPr>
            <a:r>
              <a:rPr lang="en"/>
              <a:t>Iterate till we reach end token or till it reaches maximum caption length.</a:t>
            </a:r>
            <a:endParaRPr/>
          </a:p>
          <a:p>
            <a:pPr indent="-342900" lvl="0" marL="457200" rtl="0" algn="l">
              <a:spcBef>
                <a:spcPts val="0"/>
              </a:spcBef>
              <a:spcAft>
                <a:spcPts val="0"/>
              </a:spcAft>
              <a:buSzPts val="1800"/>
              <a:buChar char="●"/>
            </a:pPr>
            <a:r>
              <a:rPr lang="en"/>
              <a:t>We have used two strategies to choose the next word from the probability vector given by the decoder:</a:t>
            </a:r>
            <a:endParaRPr/>
          </a:p>
          <a:p>
            <a:pPr indent="-317500" lvl="1" marL="914400" rtl="0" algn="l">
              <a:spcBef>
                <a:spcPts val="0"/>
              </a:spcBef>
              <a:spcAft>
                <a:spcPts val="0"/>
              </a:spcAft>
              <a:buSzPts val="1400"/>
              <a:buChar char="○"/>
            </a:pPr>
            <a:r>
              <a:rPr lang="en"/>
              <a:t>Greedy Search</a:t>
            </a:r>
            <a:endParaRPr/>
          </a:p>
          <a:p>
            <a:pPr indent="-317500" lvl="1" marL="914400" rtl="0" algn="l">
              <a:spcBef>
                <a:spcPts val="0"/>
              </a:spcBef>
              <a:spcAft>
                <a:spcPts val="0"/>
              </a:spcAft>
              <a:buSzPts val="1400"/>
              <a:buChar char="○"/>
            </a:pPr>
            <a:r>
              <a:rPr lang="en"/>
              <a:t>Beam Search</a:t>
            </a:r>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Image Captioning:- </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1828800" rtl="0" algn="l">
              <a:spcBef>
                <a:spcPts val="0"/>
              </a:spcBef>
              <a:spcAft>
                <a:spcPts val="0"/>
              </a:spcAft>
              <a:buNone/>
            </a:pPr>
            <a:r>
              <a:rPr lang="en"/>
              <a:t>    Suppose we see this image: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914400" rtl="0" algn="l">
              <a:spcBef>
                <a:spcPts val="1200"/>
              </a:spcBef>
              <a:spcAft>
                <a:spcPts val="0"/>
              </a:spcAft>
              <a:buNone/>
            </a:pPr>
            <a:r>
              <a:t/>
            </a:r>
            <a:endParaRPr/>
          </a:p>
          <a:p>
            <a:pPr indent="457200" lvl="0" marL="914400" rtl="0" algn="l">
              <a:spcBef>
                <a:spcPts val="1200"/>
              </a:spcBef>
              <a:spcAft>
                <a:spcPts val="1200"/>
              </a:spcAft>
              <a:buNone/>
            </a:pPr>
            <a:r>
              <a:rPr lang="en"/>
              <a:t>What is the first thing that comes into our mind?</a:t>
            </a:r>
            <a:endParaRPr/>
          </a:p>
        </p:txBody>
      </p:sp>
      <p:pic>
        <p:nvPicPr>
          <p:cNvPr id="70" name="Google Shape;70;p14"/>
          <p:cNvPicPr preferRelativeResize="0"/>
          <p:nvPr/>
        </p:nvPicPr>
        <p:blipFill>
          <a:blip r:embed="rId3">
            <a:alphaModFix/>
          </a:blip>
          <a:stretch>
            <a:fillRect/>
          </a:stretch>
        </p:blipFill>
        <p:spPr>
          <a:xfrm>
            <a:off x="2859548" y="1943423"/>
            <a:ext cx="2350525" cy="175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6: Generate caption</a:t>
            </a:r>
            <a:endParaRPr sz="3500"/>
          </a:p>
        </p:txBody>
      </p:sp>
      <p:sp>
        <p:nvSpPr>
          <p:cNvPr id="215" name="Google Shape;215;p32"/>
          <p:cNvSpPr txBox="1"/>
          <p:nvPr>
            <p:ph idx="1" type="body"/>
          </p:nvPr>
        </p:nvSpPr>
        <p:spPr>
          <a:xfrm>
            <a:off x="311700" y="863550"/>
            <a:ext cx="8520600" cy="4065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Greedy Search</a:t>
            </a:r>
            <a:endParaRPr/>
          </a:p>
          <a:p>
            <a:pPr indent="-317500" lvl="1" marL="914400" rtl="0" algn="l">
              <a:spcBef>
                <a:spcPts val="0"/>
              </a:spcBef>
              <a:spcAft>
                <a:spcPts val="0"/>
              </a:spcAft>
              <a:buSzPts val="1400"/>
              <a:buChar char="○"/>
            </a:pPr>
            <a:r>
              <a:rPr lang="en"/>
              <a:t>Use the word with the maximum </a:t>
            </a:r>
            <a:r>
              <a:rPr lang="en"/>
              <a:t>probability</a:t>
            </a:r>
            <a:r>
              <a:rPr lang="en"/>
              <a:t> as the next word.</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Beam Search</a:t>
            </a:r>
            <a:endParaRPr/>
          </a:p>
          <a:p>
            <a:pPr indent="-317500" lvl="1" marL="914400" rtl="0" algn="l">
              <a:spcBef>
                <a:spcPts val="0"/>
              </a:spcBef>
              <a:spcAft>
                <a:spcPts val="0"/>
              </a:spcAft>
              <a:buSzPts val="1400"/>
              <a:buChar char="○"/>
            </a:pPr>
            <a:r>
              <a:rPr lang="en"/>
              <a:t>Beam width, k = 3.</a:t>
            </a:r>
            <a:endParaRPr/>
          </a:p>
          <a:p>
            <a:pPr indent="-317500" lvl="1" marL="914400" rtl="0" algn="l">
              <a:spcBef>
                <a:spcPts val="0"/>
              </a:spcBef>
              <a:spcAft>
                <a:spcPts val="0"/>
              </a:spcAft>
              <a:buSzPts val="1400"/>
              <a:buChar char="○"/>
            </a:pPr>
            <a:r>
              <a:rPr lang="en"/>
              <a:t>Instead of picking the word with maximum probability as next word, pick the top k words and add it into candidates for next partial sequence.</a:t>
            </a:r>
            <a:endParaRPr/>
          </a:p>
          <a:p>
            <a:pPr indent="-317500" lvl="1" marL="914400" rtl="0" algn="l">
              <a:spcBef>
                <a:spcPts val="0"/>
              </a:spcBef>
              <a:spcAft>
                <a:spcPts val="0"/>
              </a:spcAft>
              <a:buSzPts val="1400"/>
              <a:buChar char="○"/>
            </a:pPr>
            <a:r>
              <a:rPr lang="en"/>
              <a:t>Iterate over till you get a lot of candidate generated captions.</a:t>
            </a:r>
            <a:endParaRPr/>
          </a:p>
          <a:p>
            <a:pPr indent="-317500" lvl="1" marL="914400" rtl="0" algn="l">
              <a:spcBef>
                <a:spcPts val="0"/>
              </a:spcBef>
              <a:spcAft>
                <a:spcPts val="0"/>
              </a:spcAft>
              <a:buSzPts val="1400"/>
              <a:buChar char="○"/>
            </a:pPr>
            <a:r>
              <a:rPr lang="en"/>
              <a:t>Pick the top k most ‘likely’ captions,i.e, the captions which has the highest k joint probabilities.</a:t>
            </a:r>
            <a:endParaRPr/>
          </a:p>
          <a:p>
            <a:pPr indent="-317500" lvl="1" marL="914400" rtl="0" algn="l">
              <a:spcBef>
                <a:spcPts val="0"/>
              </a:spcBef>
              <a:spcAft>
                <a:spcPts val="0"/>
              </a:spcAft>
              <a:buSzPts val="1400"/>
              <a:buChar char="○"/>
            </a:pPr>
            <a:r>
              <a:rPr lang="en"/>
              <a:t>Since, a lot of partial sequences may be taken up in memory, we can remove those which has lower product of probabilities or likelihoods.</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6: Generate caption (Some Results)</a:t>
            </a:r>
            <a:endParaRPr sz="3500"/>
          </a:p>
        </p:txBody>
      </p:sp>
      <p:pic>
        <p:nvPicPr>
          <p:cNvPr id="221" name="Google Shape;221;p33"/>
          <p:cNvPicPr preferRelativeResize="0"/>
          <p:nvPr/>
        </p:nvPicPr>
        <p:blipFill>
          <a:blip r:embed="rId3">
            <a:alphaModFix/>
          </a:blip>
          <a:stretch>
            <a:fillRect/>
          </a:stretch>
        </p:blipFill>
        <p:spPr>
          <a:xfrm>
            <a:off x="0" y="795200"/>
            <a:ext cx="4767500" cy="4065600"/>
          </a:xfrm>
          <a:prstGeom prst="rect">
            <a:avLst/>
          </a:prstGeom>
          <a:noFill/>
          <a:ln>
            <a:noFill/>
          </a:ln>
        </p:spPr>
      </p:pic>
      <p:pic>
        <p:nvPicPr>
          <p:cNvPr id="222" name="Google Shape;222;p33"/>
          <p:cNvPicPr preferRelativeResize="0"/>
          <p:nvPr/>
        </p:nvPicPr>
        <p:blipFill>
          <a:blip r:embed="rId4">
            <a:alphaModFix/>
          </a:blip>
          <a:stretch>
            <a:fillRect/>
          </a:stretch>
        </p:blipFill>
        <p:spPr>
          <a:xfrm>
            <a:off x="4767500" y="795199"/>
            <a:ext cx="4432425" cy="4065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34"/>
          <p:cNvSpPr txBox="1"/>
          <p:nvPr>
            <p:ph type="title"/>
          </p:nvPr>
        </p:nvSpPr>
        <p:spPr>
          <a:xfrm>
            <a:off x="0" y="1342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Step 6: Generate caption (Some Results)</a:t>
            </a:r>
            <a:endParaRPr sz="3500"/>
          </a:p>
        </p:txBody>
      </p:sp>
      <p:pic>
        <p:nvPicPr>
          <p:cNvPr id="228" name="Google Shape;228;p34"/>
          <p:cNvPicPr preferRelativeResize="0"/>
          <p:nvPr/>
        </p:nvPicPr>
        <p:blipFill>
          <a:blip r:embed="rId3">
            <a:alphaModFix/>
          </a:blip>
          <a:stretch>
            <a:fillRect/>
          </a:stretch>
        </p:blipFill>
        <p:spPr>
          <a:xfrm>
            <a:off x="247175" y="752225"/>
            <a:ext cx="4419599" cy="4099574"/>
          </a:xfrm>
          <a:prstGeom prst="rect">
            <a:avLst/>
          </a:prstGeom>
          <a:noFill/>
          <a:ln>
            <a:noFill/>
          </a:ln>
        </p:spPr>
      </p:pic>
      <p:pic>
        <p:nvPicPr>
          <p:cNvPr id="229" name="Google Shape;229;p34"/>
          <p:cNvPicPr preferRelativeResize="0"/>
          <p:nvPr/>
        </p:nvPicPr>
        <p:blipFill>
          <a:blip r:embed="rId4">
            <a:alphaModFix/>
          </a:blip>
          <a:stretch>
            <a:fillRect/>
          </a:stretch>
        </p:blipFill>
        <p:spPr>
          <a:xfrm>
            <a:off x="4808475" y="706975"/>
            <a:ext cx="4216959" cy="429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35"/>
          <p:cNvSpPr txBox="1"/>
          <p:nvPr>
            <p:ph type="title"/>
          </p:nvPr>
        </p:nvSpPr>
        <p:spPr>
          <a:xfrm>
            <a:off x="247400" y="914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00"/>
              <a:t>Step 7: Evaluate</a:t>
            </a:r>
            <a:endParaRPr sz="3500"/>
          </a:p>
        </p:txBody>
      </p:sp>
      <p:sp>
        <p:nvSpPr>
          <p:cNvPr id="235" name="Google Shape;235;p35"/>
          <p:cNvSpPr txBox="1"/>
          <p:nvPr>
            <p:ph idx="1" type="body"/>
          </p:nvPr>
        </p:nvSpPr>
        <p:spPr>
          <a:xfrm>
            <a:off x="311700" y="664100"/>
            <a:ext cx="8689500" cy="42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Test set consisted of 2428 images.</a:t>
            </a:r>
            <a:endParaRPr/>
          </a:p>
          <a:p>
            <a:pPr indent="-342900" lvl="0" marL="457200" rtl="0" algn="l">
              <a:spcBef>
                <a:spcPts val="0"/>
              </a:spcBef>
              <a:spcAft>
                <a:spcPts val="0"/>
              </a:spcAft>
              <a:buSzPts val="1800"/>
              <a:buChar char="●"/>
            </a:pPr>
            <a:r>
              <a:rPr lang="en"/>
              <a:t>First compared scores for first 200 test images</a:t>
            </a:r>
            <a:endParaRPr/>
          </a:p>
          <a:p>
            <a:pPr indent="-317500" lvl="1" marL="914400" rtl="0" algn="l">
              <a:spcBef>
                <a:spcPts val="0"/>
              </a:spcBef>
              <a:spcAft>
                <a:spcPts val="0"/>
              </a:spcAft>
              <a:buSzPts val="1400"/>
              <a:buChar char="○"/>
            </a:pPr>
            <a:r>
              <a:rPr lang="en"/>
              <a:t>Greedy Search: </a:t>
            </a:r>
            <a:endParaRPr/>
          </a:p>
          <a:p>
            <a:pPr indent="-317500" lvl="2" marL="1371600" rtl="0" algn="l">
              <a:spcBef>
                <a:spcPts val="0"/>
              </a:spcBef>
              <a:spcAft>
                <a:spcPts val="0"/>
              </a:spcAft>
              <a:buSzPts val="1400"/>
              <a:buChar char="■"/>
            </a:pPr>
            <a:r>
              <a:rPr lang="en"/>
              <a:t>BLEU B-1: 0.549</a:t>
            </a:r>
            <a:endParaRPr/>
          </a:p>
          <a:p>
            <a:pPr indent="-317500" lvl="2" marL="1371600" rtl="0" algn="l">
              <a:spcBef>
                <a:spcPts val="0"/>
              </a:spcBef>
              <a:spcAft>
                <a:spcPts val="0"/>
              </a:spcAft>
              <a:buSzPts val="1400"/>
              <a:buChar char="■"/>
            </a:pPr>
            <a:r>
              <a:rPr lang="en"/>
              <a:t>BLEU B-2: 0.35</a:t>
            </a:r>
            <a:endParaRPr/>
          </a:p>
          <a:p>
            <a:pPr indent="-317500" lvl="2" marL="1371600" rtl="0" algn="l">
              <a:spcBef>
                <a:spcPts val="0"/>
              </a:spcBef>
              <a:spcAft>
                <a:spcPts val="0"/>
              </a:spcAft>
              <a:buSzPts val="1400"/>
              <a:buChar char="■"/>
            </a:pPr>
            <a:r>
              <a:rPr lang="en"/>
              <a:t>METEOR: 0.353</a:t>
            </a:r>
            <a:endParaRPr/>
          </a:p>
          <a:p>
            <a:pPr indent="-317500" lvl="1" marL="914400" rtl="0" algn="l">
              <a:spcBef>
                <a:spcPts val="0"/>
              </a:spcBef>
              <a:spcAft>
                <a:spcPts val="0"/>
              </a:spcAft>
              <a:buSzPts val="1400"/>
              <a:buChar char="○"/>
            </a:pPr>
            <a:r>
              <a:rPr lang="en"/>
              <a:t>Beam Search:</a:t>
            </a:r>
            <a:endParaRPr/>
          </a:p>
          <a:p>
            <a:pPr indent="-317500" lvl="2" marL="1371600" rtl="0" algn="l">
              <a:spcBef>
                <a:spcPts val="0"/>
              </a:spcBef>
              <a:spcAft>
                <a:spcPts val="0"/>
              </a:spcAft>
              <a:buSzPts val="1400"/>
              <a:buChar char="■"/>
            </a:pPr>
            <a:r>
              <a:rPr lang="en"/>
              <a:t>BLEU B-1: 0.553</a:t>
            </a:r>
            <a:endParaRPr/>
          </a:p>
          <a:p>
            <a:pPr indent="-317500" lvl="2" marL="1371600" rtl="0" algn="l">
              <a:spcBef>
                <a:spcPts val="0"/>
              </a:spcBef>
              <a:spcAft>
                <a:spcPts val="0"/>
              </a:spcAft>
              <a:buSzPts val="1400"/>
              <a:buChar char="■"/>
            </a:pPr>
            <a:r>
              <a:rPr lang="en"/>
              <a:t>BLEU B-2: 0.34</a:t>
            </a:r>
            <a:endParaRPr/>
          </a:p>
          <a:p>
            <a:pPr indent="-317500" lvl="2" marL="1371600" rtl="0" algn="l">
              <a:spcBef>
                <a:spcPts val="0"/>
              </a:spcBef>
              <a:spcAft>
                <a:spcPts val="0"/>
              </a:spcAft>
              <a:buSzPts val="1400"/>
              <a:buChar char="■"/>
            </a:pPr>
            <a:r>
              <a:rPr lang="en"/>
              <a:t>METEOR: 0.36</a:t>
            </a:r>
            <a:endParaRPr/>
          </a:p>
          <a:p>
            <a:pPr indent="-342900" lvl="0" marL="457200" rtl="0" algn="l">
              <a:spcBef>
                <a:spcPts val="0"/>
              </a:spcBef>
              <a:spcAft>
                <a:spcPts val="0"/>
              </a:spcAft>
              <a:buSzPts val="1800"/>
              <a:buChar char="●"/>
            </a:pPr>
            <a:r>
              <a:rPr lang="en"/>
              <a:t>Also noted average scores for whole test set:</a:t>
            </a:r>
            <a:endParaRPr/>
          </a:p>
          <a:p>
            <a:pPr indent="-317500" lvl="1" marL="914400" rtl="0" algn="l">
              <a:spcBef>
                <a:spcPts val="0"/>
              </a:spcBef>
              <a:spcAft>
                <a:spcPts val="0"/>
              </a:spcAft>
              <a:buSzPts val="1400"/>
              <a:buChar char="○"/>
            </a:pPr>
            <a:r>
              <a:rPr lang="en"/>
              <a:t>BLEU B-1: 0.54</a:t>
            </a:r>
            <a:endParaRPr/>
          </a:p>
          <a:p>
            <a:pPr indent="-317500" lvl="1" marL="914400" rtl="0" algn="l">
              <a:spcBef>
                <a:spcPts val="0"/>
              </a:spcBef>
              <a:spcAft>
                <a:spcPts val="0"/>
              </a:spcAft>
              <a:buSzPts val="1400"/>
              <a:buChar char="○"/>
            </a:pPr>
            <a:r>
              <a:rPr lang="en"/>
              <a:t>BLEU B-2: 0.33</a:t>
            </a:r>
            <a:endParaRPr/>
          </a:p>
          <a:p>
            <a:pPr indent="-317500" lvl="1" marL="914400" rtl="0" algn="l">
              <a:spcBef>
                <a:spcPts val="0"/>
              </a:spcBef>
              <a:spcAft>
                <a:spcPts val="0"/>
              </a:spcAft>
              <a:buSzPts val="1400"/>
              <a:buChar char="○"/>
            </a:pPr>
            <a:r>
              <a:rPr lang="en"/>
              <a:t>METEOR: 0.34</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39" name="Shape 239"/>
        <p:cNvGrpSpPr/>
        <p:nvPr/>
      </p:nvGrpSpPr>
      <p:grpSpPr>
        <a:xfrm>
          <a:off x="0" y="0"/>
          <a:ext cx="0" cy="0"/>
          <a:chOff x="0" y="0"/>
          <a:chExt cx="0" cy="0"/>
        </a:xfrm>
      </p:grpSpPr>
      <p:sp>
        <p:nvSpPr>
          <p:cNvPr id="240" name="Google Shape;240;p36"/>
          <p:cNvSpPr txBox="1"/>
          <p:nvPr>
            <p:ph type="title"/>
          </p:nvPr>
        </p:nvSpPr>
        <p:spPr>
          <a:xfrm>
            <a:off x="247400" y="1449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Model Evaluation: BLEU Score</a:t>
            </a:r>
            <a:endParaRPr sz="3500"/>
          </a:p>
        </p:txBody>
      </p:sp>
      <p:sp>
        <p:nvSpPr>
          <p:cNvPr id="241" name="Google Shape;241;p36"/>
          <p:cNvSpPr txBox="1"/>
          <p:nvPr>
            <p:ph idx="1" type="body"/>
          </p:nvPr>
        </p:nvSpPr>
        <p:spPr>
          <a:xfrm>
            <a:off x="311700" y="771525"/>
            <a:ext cx="8520600" cy="379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Bi-Lingual Evaluation Understudy.</a:t>
            </a:r>
            <a:endParaRPr/>
          </a:p>
          <a:p>
            <a:pPr indent="-342900" lvl="0" marL="457200" rtl="0" algn="l">
              <a:spcBef>
                <a:spcPts val="0"/>
              </a:spcBef>
              <a:spcAft>
                <a:spcPts val="0"/>
              </a:spcAft>
              <a:buSzPts val="1800"/>
              <a:buChar char="●"/>
            </a:pPr>
            <a:r>
              <a:rPr lang="en"/>
              <a:t>Evaluates the quality of text generated by a machine compared to ground truth human text references.</a:t>
            </a:r>
            <a:endParaRPr/>
          </a:p>
          <a:p>
            <a:pPr indent="-342900" lvl="0" marL="457200" rtl="0" algn="l">
              <a:spcBef>
                <a:spcPts val="0"/>
              </a:spcBef>
              <a:spcAft>
                <a:spcPts val="0"/>
              </a:spcAft>
              <a:buSzPts val="1800"/>
              <a:buChar char="●"/>
            </a:pPr>
            <a:r>
              <a:rPr lang="en"/>
              <a:t>Value is always between 0 and 1 indicating how ‘similar’ the machine produced text (candidate) is compared to human standards (references).</a:t>
            </a:r>
            <a:endParaRPr/>
          </a:p>
          <a:p>
            <a:pPr indent="-342900" lvl="0" marL="457200" rtl="0" algn="l">
              <a:spcBef>
                <a:spcPts val="0"/>
              </a:spcBef>
              <a:spcAft>
                <a:spcPts val="0"/>
              </a:spcAft>
              <a:buSzPts val="1800"/>
              <a:buChar char="●"/>
            </a:pPr>
            <a:r>
              <a:rPr lang="en"/>
              <a:t>Two types: </a:t>
            </a:r>
            <a:endParaRPr/>
          </a:p>
          <a:p>
            <a:pPr indent="-317500" lvl="1" marL="914400" rtl="0" algn="l">
              <a:spcBef>
                <a:spcPts val="0"/>
              </a:spcBef>
              <a:spcAft>
                <a:spcPts val="0"/>
              </a:spcAft>
              <a:buSzPts val="1400"/>
              <a:buChar char="○"/>
            </a:pPr>
            <a:r>
              <a:rPr lang="en"/>
              <a:t>Individual: BLEU score of an individual n-gram which is a modified precision score of that n-gram.</a:t>
            </a:r>
            <a:endParaRPr/>
          </a:p>
          <a:p>
            <a:pPr indent="-317500" lvl="1" marL="914400" rtl="0" algn="l">
              <a:spcBef>
                <a:spcPts val="0"/>
              </a:spcBef>
              <a:spcAft>
                <a:spcPts val="0"/>
              </a:spcAft>
              <a:buSzPts val="1400"/>
              <a:buChar char="○"/>
            </a:pPr>
            <a:r>
              <a:rPr lang="en"/>
              <a:t>Cumulative: weighted average (weighted geometric mean) of individual BLEU scores of 1-gram, 2-gram, 3-gram and 4-gram...N-grams.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45" name="Shape 245"/>
        <p:cNvGrpSpPr/>
        <p:nvPr/>
      </p:nvGrpSpPr>
      <p:grpSpPr>
        <a:xfrm>
          <a:off x="0" y="0"/>
          <a:ext cx="0" cy="0"/>
          <a:chOff x="0" y="0"/>
          <a:chExt cx="0" cy="0"/>
        </a:xfrm>
      </p:grpSpPr>
      <p:sp>
        <p:nvSpPr>
          <p:cNvPr id="246" name="Google Shape;246;p37"/>
          <p:cNvSpPr txBox="1"/>
          <p:nvPr>
            <p:ph type="title"/>
          </p:nvPr>
        </p:nvSpPr>
        <p:spPr>
          <a:xfrm>
            <a:off x="247400" y="1449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Model Evaluation: BLEU Score Computation</a:t>
            </a:r>
            <a:endParaRPr sz="3500"/>
          </a:p>
        </p:txBody>
      </p:sp>
      <p:sp>
        <p:nvSpPr>
          <p:cNvPr id="247" name="Google Shape;247;p37"/>
          <p:cNvSpPr txBox="1"/>
          <p:nvPr>
            <p:ph idx="1" type="body"/>
          </p:nvPr>
        </p:nvSpPr>
        <p:spPr>
          <a:xfrm>
            <a:off x="311700" y="771525"/>
            <a:ext cx="8520600" cy="379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say our references sentences are “the cat is on the mat” and “there is a cat on the mat”</a:t>
            </a:r>
            <a:endParaRPr/>
          </a:p>
          <a:p>
            <a:pPr indent="-342900" lvl="0" marL="457200" rtl="0" algn="l">
              <a:spcBef>
                <a:spcPts val="0"/>
              </a:spcBef>
              <a:spcAft>
                <a:spcPts val="0"/>
              </a:spcAft>
              <a:buSzPts val="1800"/>
              <a:buChar char="●"/>
            </a:pPr>
            <a:r>
              <a:rPr lang="en"/>
              <a:t>Let our generated sentence be “the the the the the the the”</a:t>
            </a:r>
            <a:endParaRPr/>
          </a:p>
          <a:p>
            <a:pPr indent="-342900" lvl="0" marL="457200" rtl="0" algn="l">
              <a:spcBef>
                <a:spcPts val="0"/>
              </a:spcBef>
              <a:spcAft>
                <a:spcPts val="0"/>
              </a:spcAft>
              <a:buSzPts val="1800"/>
              <a:buChar char="●"/>
            </a:pPr>
            <a:r>
              <a:rPr lang="en"/>
              <a:t>Let’s consider for unigrams the precision and modified precision scores.</a:t>
            </a:r>
            <a:endParaRPr/>
          </a:p>
          <a:p>
            <a:pPr indent="-342900" lvl="0" marL="457200" rtl="0" algn="l">
              <a:spcBef>
                <a:spcPts val="0"/>
              </a:spcBef>
              <a:spcAft>
                <a:spcPts val="0"/>
              </a:spcAft>
              <a:buSzPts val="1800"/>
              <a:buChar char="●"/>
            </a:pPr>
            <a:r>
              <a:rPr lang="en"/>
              <a:t>Precision</a:t>
            </a:r>
            <a:endParaRPr/>
          </a:p>
          <a:p>
            <a:pPr indent="-317500" lvl="1" marL="914400" rtl="0" algn="l">
              <a:spcBef>
                <a:spcPts val="0"/>
              </a:spcBef>
              <a:spcAft>
                <a:spcPts val="0"/>
              </a:spcAft>
              <a:buSzPts val="1400"/>
              <a:buChar char="○"/>
            </a:pPr>
            <a:r>
              <a:rPr lang="en"/>
              <a:t>Fraction of output words which are present in references:  7/7 = 1    (Not useful)</a:t>
            </a:r>
            <a:endParaRPr/>
          </a:p>
          <a:p>
            <a:pPr indent="-342900" lvl="0" marL="457200" rtl="0" algn="l">
              <a:spcBef>
                <a:spcPts val="0"/>
              </a:spcBef>
              <a:spcAft>
                <a:spcPts val="0"/>
              </a:spcAft>
              <a:buSzPts val="1800"/>
              <a:buChar char="●"/>
            </a:pPr>
            <a:r>
              <a:rPr lang="en"/>
              <a:t>Modified Precision:</a:t>
            </a:r>
            <a:endParaRPr/>
          </a:p>
          <a:p>
            <a:pPr indent="-317500" lvl="1" marL="914400" rtl="0" algn="l">
              <a:spcBef>
                <a:spcPts val="0"/>
              </a:spcBef>
              <a:spcAft>
                <a:spcPts val="0"/>
              </a:spcAft>
              <a:buSzPts val="1400"/>
              <a:buChar char="○"/>
            </a:pPr>
            <a:r>
              <a:rPr lang="en"/>
              <a:t>Idea: Clip the count of a word to the maximum number of times it appear in a particular reference sentence. Let this be denoted by R(w). Here, R(the) = 2.</a:t>
            </a:r>
            <a:endParaRPr/>
          </a:p>
          <a:p>
            <a:pPr indent="-317500" lvl="1" marL="914400" rtl="0" algn="l">
              <a:spcBef>
                <a:spcPts val="0"/>
              </a:spcBef>
              <a:spcAft>
                <a:spcPts val="0"/>
              </a:spcAft>
              <a:buSzPts val="1400"/>
              <a:buChar char="○"/>
            </a:pPr>
            <a:r>
              <a:rPr lang="en"/>
              <a:t>“the” appears a maximum of twice in a reference sentence. So, coverage(the) = min(count(the), R(the)) = 2.</a:t>
            </a:r>
            <a:endParaRPr/>
          </a:p>
          <a:p>
            <a:pPr indent="-317500" lvl="1" marL="914400" rtl="0" algn="l">
              <a:spcBef>
                <a:spcPts val="0"/>
              </a:spcBef>
              <a:spcAft>
                <a:spcPts val="0"/>
              </a:spcAft>
              <a:buSzPts val="1400"/>
              <a:buChar char="○"/>
            </a:pPr>
            <a:r>
              <a:rPr lang="en"/>
              <a:t>Modified Precision = 2/7.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38"/>
          <p:cNvSpPr txBox="1"/>
          <p:nvPr>
            <p:ph type="title"/>
          </p:nvPr>
        </p:nvSpPr>
        <p:spPr>
          <a:xfrm>
            <a:off x="247400" y="1449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Model Evaluation: BLEU Score Computation (Continued)</a:t>
            </a:r>
            <a:endParaRPr sz="3500"/>
          </a:p>
        </p:txBody>
      </p:sp>
      <p:sp>
        <p:nvSpPr>
          <p:cNvPr id="253" name="Google Shape;253;p38"/>
          <p:cNvSpPr txBox="1"/>
          <p:nvPr>
            <p:ph idx="1" type="body"/>
          </p:nvPr>
        </p:nvSpPr>
        <p:spPr>
          <a:xfrm>
            <a:off x="311700" y="771525"/>
            <a:ext cx="8520600" cy="379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consider the case for bigrams. The references are still </a:t>
            </a:r>
            <a:r>
              <a:rPr lang="en"/>
              <a:t>“the cat is on the mat” and “there is a cat on the mat”. Let our generated sentence be “the cat the cat on the mat”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Bigram modified precision = (1+0+1+1+1)/(2+1+1+1+1) = 4/6 = 0.67 </a:t>
            </a:r>
            <a:endParaRPr/>
          </a:p>
        </p:txBody>
      </p:sp>
      <p:graphicFrame>
        <p:nvGraphicFramePr>
          <p:cNvPr id="254" name="Google Shape;254;p38"/>
          <p:cNvGraphicFramePr/>
          <p:nvPr/>
        </p:nvGraphicFramePr>
        <p:xfrm>
          <a:off x="952450" y="2000250"/>
          <a:ext cx="3000000" cy="3000000"/>
        </p:xfrm>
        <a:graphic>
          <a:graphicData uri="http://schemas.openxmlformats.org/drawingml/2006/table">
            <a:tbl>
              <a:tblPr>
                <a:noFill/>
                <a:tableStyleId>{C2E715B9-1C6F-4B58-B3FB-F747566D9F57}</a:tableStyleId>
              </a:tblPr>
              <a:tblGrid>
                <a:gridCol w="933350"/>
                <a:gridCol w="658100"/>
                <a:gridCol w="658100"/>
                <a:gridCol w="658100"/>
                <a:gridCol w="640025"/>
                <a:gridCol w="676175"/>
              </a:tblGrid>
              <a:tr h="381000">
                <a:tc>
                  <a:txBody>
                    <a:bodyPr/>
                    <a:lstStyle/>
                    <a:p>
                      <a:pPr indent="0" lvl="0" marL="0" rtl="0" algn="l">
                        <a:spcBef>
                          <a:spcPts val="0"/>
                        </a:spcBef>
                        <a:spcAft>
                          <a:spcPts val="0"/>
                        </a:spcAft>
                        <a:buNone/>
                      </a:pPr>
                      <a:r>
                        <a:rPr lang="en"/>
                        <a:t>Bigrams</a:t>
                      </a:r>
                      <a:endParaRPr/>
                    </a:p>
                  </a:txBody>
                  <a:tcPr marT="91425" marB="91425" marR="91425" marL="91425"/>
                </a:tc>
                <a:tc>
                  <a:txBody>
                    <a:bodyPr/>
                    <a:lstStyle/>
                    <a:p>
                      <a:pPr indent="0" lvl="0" marL="0" rtl="0" algn="l">
                        <a:spcBef>
                          <a:spcPts val="0"/>
                        </a:spcBef>
                        <a:spcAft>
                          <a:spcPts val="0"/>
                        </a:spcAft>
                        <a:buNone/>
                      </a:pPr>
                      <a:r>
                        <a:rPr lang="en"/>
                        <a:t>the cat</a:t>
                      </a:r>
                      <a:endParaRPr/>
                    </a:p>
                  </a:txBody>
                  <a:tcPr marT="91425" marB="91425" marR="91425" marL="91425"/>
                </a:tc>
                <a:tc>
                  <a:txBody>
                    <a:bodyPr/>
                    <a:lstStyle/>
                    <a:p>
                      <a:pPr indent="0" lvl="0" marL="0" rtl="0" algn="l">
                        <a:spcBef>
                          <a:spcPts val="0"/>
                        </a:spcBef>
                        <a:spcAft>
                          <a:spcPts val="0"/>
                        </a:spcAft>
                        <a:buNone/>
                      </a:pPr>
                      <a:r>
                        <a:rPr lang="en"/>
                        <a:t>cat the</a:t>
                      </a:r>
                      <a:endParaRPr/>
                    </a:p>
                  </a:txBody>
                  <a:tcPr marT="91425" marB="91425" marR="91425" marL="91425"/>
                </a:tc>
                <a:tc>
                  <a:txBody>
                    <a:bodyPr/>
                    <a:lstStyle/>
                    <a:p>
                      <a:pPr indent="0" lvl="0" marL="0" rtl="0" algn="l">
                        <a:spcBef>
                          <a:spcPts val="0"/>
                        </a:spcBef>
                        <a:spcAft>
                          <a:spcPts val="0"/>
                        </a:spcAft>
                        <a:buNone/>
                      </a:pPr>
                      <a:r>
                        <a:rPr lang="en"/>
                        <a:t>c</a:t>
                      </a:r>
                      <a:r>
                        <a:rPr lang="en"/>
                        <a:t>at on</a:t>
                      </a:r>
                      <a:endParaRPr/>
                    </a:p>
                  </a:txBody>
                  <a:tcPr marT="91425" marB="91425" marR="91425" marL="91425"/>
                </a:tc>
                <a:tc>
                  <a:txBody>
                    <a:bodyPr/>
                    <a:lstStyle/>
                    <a:p>
                      <a:pPr indent="0" lvl="0" marL="0" rtl="0" algn="l">
                        <a:spcBef>
                          <a:spcPts val="0"/>
                        </a:spcBef>
                        <a:spcAft>
                          <a:spcPts val="0"/>
                        </a:spcAft>
                        <a:buNone/>
                      </a:pPr>
                      <a:r>
                        <a:rPr lang="en"/>
                        <a:t>on the</a:t>
                      </a:r>
                      <a:endParaRPr/>
                    </a:p>
                  </a:txBody>
                  <a:tcPr marT="91425" marB="91425" marR="91425" marL="91425"/>
                </a:tc>
                <a:tc>
                  <a:txBody>
                    <a:bodyPr/>
                    <a:lstStyle/>
                    <a:p>
                      <a:pPr indent="0" lvl="0" marL="0" rtl="0" algn="l">
                        <a:spcBef>
                          <a:spcPts val="0"/>
                        </a:spcBef>
                        <a:spcAft>
                          <a:spcPts val="0"/>
                        </a:spcAft>
                        <a:buNone/>
                      </a:pPr>
                      <a:r>
                        <a:rPr lang="en"/>
                        <a:t>the mat</a:t>
                      </a:r>
                      <a:endParaRPr/>
                    </a:p>
                  </a:txBody>
                  <a:tcPr marT="91425" marB="91425" marR="91425" marL="91425"/>
                </a:tc>
              </a:tr>
              <a:tr h="381000">
                <a:tc>
                  <a:txBody>
                    <a:bodyPr/>
                    <a:lstStyle/>
                    <a:p>
                      <a:pPr indent="0" lvl="0" marL="0" rtl="0" algn="l">
                        <a:spcBef>
                          <a:spcPts val="0"/>
                        </a:spcBef>
                        <a:spcAft>
                          <a:spcPts val="0"/>
                        </a:spcAft>
                        <a:buNone/>
                      </a:pPr>
                      <a:r>
                        <a:rPr lang="en"/>
                        <a:t>Count</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Clipped count</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p39"/>
          <p:cNvSpPr txBox="1"/>
          <p:nvPr>
            <p:ph type="title"/>
          </p:nvPr>
        </p:nvSpPr>
        <p:spPr>
          <a:xfrm>
            <a:off x="204525" y="1988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Model Evaluation: BLEU Score Computation (Continued)</a:t>
            </a:r>
            <a:endParaRPr sz="3500"/>
          </a:p>
        </p:txBody>
      </p:sp>
      <p:sp>
        <p:nvSpPr>
          <p:cNvPr id="260" name="Google Shape;260;p39"/>
          <p:cNvSpPr txBox="1"/>
          <p:nvPr>
            <p:ph idx="1" type="body"/>
          </p:nvPr>
        </p:nvSpPr>
        <p:spPr>
          <a:xfrm>
            <a:off x="311700" y="771525"/>
            <a:ext cx="8520600" cy="3797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But what if the model learns that generating shorter sentences gives better BLEU score.</a:t>
            </a:r>
            <a:endParaRPr/>
          </a:p>
          <a:p>
            <a:pPr indent="-342900" lvl="0" marL="457200" rtl="0" algn="l">
              <a:spcBef>
                <a:spcPts val="0"/>
              </a:spcBef>
              <a:spcAft>
                <a:spcPts val="0"/>
              </a:spcAft>
              <a:buSzPts val="1800"/>
              <a:buChar char="●"/>
            </a:pPr>
            <a:r>
              <a:rPr lang="en"/>
              <a:t>Brevity Penalty (BP) :</a:t>
            </a:r>
            <a:endParaRPr/>
          </a:p>
          <a:p>
            <a:pPr indent="-317500" lvl="1" marL="914400" rtl="0" algn="l">
              <a:spcBef>
                <a:spcPts val="0"/>
              </a:spcBef>
              <a:spcAft>
                <a:spcPts val="0"/>
              </a:spcAft>
              <a:buSzPts val="1400"/>
              <a:buChar char="○"/>
            </a:pPr>
            <a:r>
              <a:rPr lang="en"/>
              <a:t>This is usd to adjust the modified precision score.</a:t>
            </a:r>
            <a:endParaRPr/>
          </a:p>
          <a:p>
            <a:pPr indent="-317500" lvl="1" marL="914400" rtl="0" algn="l">
              <a:spcBef>
                <a:spcPts val="0"/>
              </a:spcBef>
              <a:spcAft>
                <a:spcPts val="0"/>
              </a:spcAft>
              <a:buSzPts val="1400"/>
              <a:buChar char="○"/>
            </a:pPr>
            <a:r>
              <a:rPr lang="en"/>
              <a:t>BP = 1 if generated sentence length greater than reference sentence length,</a:t>
            </a:r>
            <a:endParaRPr/>
          </a:p>
          <a:p>
            <a:pPr indent="-317500" lvl="1" marL="914400" rtl="0" algn="l">
              <a:spcBef>
                <a:spcPts val="0"/>
              </a:spcBef>
              <a:spcAft>
                <a:spcPts val="0"/>
              </a:spcAft>
              <a:buSzPts val="1400"/>
              <a:buChar char="○"/>
            </a:pPr>
            <a:r>
              <a:rPr lang="en"/>
              <a:t>BP = exp(1 - reference_sentence_length/candidate_sentence_length) otherwise</a:t>
            </a:r>
            <a:endParaRPr/>
          </a:p>
          <a:p>
            <a:pPr indent="-342900" lvl="0" marL="457200" rtl="0" algn="l">
              <a:spcBef>
                <a:spcPts val="0"/>
              </a:spcBef>
              <a:spcAft>
                <a:spcPts val="0"/>
              </a:spcAft>
              <a:buSzPts val="1800"/>
              <a:buChar char="●"/>
            </a:pPr>
            <a:r>
              <a:rPr lang="en"/>
              <a:t>Bleu score:</a:t>
            </a:r>
            <a:endParaRPr/>
          </a:p>
          <a:p>
            <a:pPr indent="-317500" lvl="1" marL="914400" rtl="0" algn="l">
              <a:spcBef>
                <a:spcPts val="0"/>
              </a:spcBef>
              <a:spcAft>
                <a:spcPts val="0"/>
              </a:spcAft>
              <a:buSzPts val="1400"/>
              <a:buChar char="○"/>
            </a:pPr>
            <a:r>
              <a:rPr lang="en"/>
              <a:t>BLEU = BP * exp( ∑w_n log(p_n) )</a:t>
            </a:r>
            <a:endParaRPr/>
          </a:p>
          <a:p>
            <a:pPr indent="-317500" lvl="1" marL="914400" rtl="0" algn="l">
              <a:spcBef>
                <a:spcPts val="0"/>
              </a:spcBef>
              <a:spcAft>
                <a:spcPts val="0"/>
              </a:spcAft>
              <a:buSzPts val="1400"/>
              <a:buChar char="○"/>
            </a:pPr>
            <a:r>
              <a:rPr lang="en"/>
              <a:t>where p_n = n-gram modified precision score</a:t>
            </a:r>
            <a:endParaRPr/>
          </a:p>
          <a:p>
            <a:pPr indent="-317500" lvl="1" marL="914400" rtl="0" algn="l">
              <a:spcBef>
                <a:spcPts val="0"/>
              </a:spcBef>
              <a:spcAft>
                <a:spcPts val="0"/>
              </a:spcAft>
              <a:buSzPts val="1400"/>
              <a:buChar char="○"/>
            </a:pPr>
            <a:r>
              <a:rPr lang="en"/>
              <a:t>W_n is the weights of the n-grams that we want to consider. </a:t>
            </a:r>
            <a:endParaRPr/>
          </a:p>
          <a:p>
            <a:pPr indent="0" lvl="0" marL="137160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64" name="Shape 264"/>
        <p:cNvGrpSpPr/>
        <p:nvPr/>
      </p:nvGrpSpPr>
      <p:grpSpPr>
        <a:xfrm>
          <a:off x="0" y="0"/>
          <a:ext cx="0" cy="0"/>
          <a:chOff x="0" y="0"/>
          <a:chExt cx="0" cy="0"/>
        </a:xfrm>
      </p:grpSpPr>
      <p:sp>
        <p:nvSpPr>
          <p:cNvPr id="265" name="Google Shape;265;p40"/>
          <p:cNvSpPr txBox="1"/>
          <p:nvPr>
            <p:ph type="title"/>
          </p:nvPr>
        </p:nvSpPr>
        <p:spPr>
          <a:xfrm>
            <a:off x="354575" y="2735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Model Evaluation: METEOR score</a:t>
            </a:r>
            <a:endParaRPr sz="3500"/>
          </a:p>
        </p:txBody>
      </p:sp>
      <p:sp>
        <p:nvSpPr>
          <p:cNvPr id="266" name="Google Shape;266;p40"/>
          <p:cNvSpPr txBox="1"/>
          <p:nvPr>
            <p:ph idx="1" type="body"/>
          </p:nvPr>
        </p:nvSpPr>
        <p:spPr>
          <a:xfrm>
            <a:off x="204550" y="1082275"/>
            <a:ext cx="8520600" cy="3386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Metric for Evaluation of Translation with Explicit Ordering.</a:t>
            </a:r>
            <a:endParaRPr/>
          </a:p>
          <a:p>
            <a:pPr indent="-342900" lvl="0" marL="457200" rtl="0" algn="l">
              <a:spcBef>
                <a:spcPts val="0"/>
              </a:spcBef>
              <a:spcAft>
                <a:spcPts val="0"/>
              </a:spcAft>
              <a:buSzPts val="1800"/>
              <a:buChar char="●"/>
            </a:pPr>
            <a:r>
              <a:rPr lang="en"/>
              <a:t>Metric is calculated using harmonic mean of unigram precision and recall.</a:t>
            </a:r>
            <a:endParaRPr/>
          </a:p>
          <a:p>
            <a:pPr indent="-342900" lvl="0" marL="457200" rtl="0" algn="l">
              <a:spcBef>
                <a:spcPts val="0"/>
              </a:spcBef>
              <a:spcAft>
                <a:spcPts val="0"/>
              </a:spcAft>
              <a:buSzPts val="1800"/>
              <a:buChar char="●"/>
            </a:pPr>
            <a:r>
              <a:rPr lang="en"/>
              <a:t>Recall is weighted higher than precision. (9 times)</a:t>
            </a:r>
            <a:endParaRPr/>
          </a:p>
          <a:p>
            <a:pPr indent="-342900" lvl="0" marL="457200" rtl="0" algn="l">
              <a:spcBef>
                <a:spcPts val="0"/>
              </a:spcBef>
              <a:spcAft>
                <a:spcPts val="0"/>
              </a:spcAft>
              <a:buSzPts val="1800"/>
              <a:buChar char="●"/>
            </a:pPr>
            <a:r>
              <a:rPr lang="en"/>
              <a:t>Matching by performing stemming and synonym matching is also performed.</a:t>
            </a:r>
            <a:endParaRPr/>
          </a:p>
          <a:p>
            <a:pPr indent="-342900" lvl="0" marL="457200" rtl="0" algn="l">
              <a:spcBef>
                <a:spcPts val="0"/>
              </a:spcBef>
              <a:spcAft>
                <a:spcPts val="0"/>
              </a:spcAft>
              <a:buSzPts val="1800"/>
              <a:buChar char="●"/>
            </a:pPr>
            <a:r>
              <a:rPr lang="en"/>
              <a:t>Past Results presented indicate METEOR score has a correlation of upto 0.964 with human judgement whereas BLEU has a correlation of upto 0.817.</a:t>
            </a:r>
            <a:endParaRPr/>
          </a:p>
          <a:p>
            <a:pPr indent="0" lvl="0" marL="457200" rtl="0" algn="l">
              <a:spcBef>
                <a:spcPts val="1200"/>
              </a:spcBef>
              <a:spcAft>
                <a:spcPts val="1200"/>
              </a:spcAft>
              <a:buNone/>
            </a:pPr>
            <a:r>
              <a:rPr lang="en"/>
              <a:t>(Source: https://en.wikipedia.org/wiki/METEOR)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70" name="Shape 270"/>
        <p:cNvGrpSpPr/>
        <p:nvPr/>
      </p:nvGrpSpPr>
      <p:grpSpPr>
        <a:xfrm>
          <a:off x="0" y="0"/>
          <a:ext cx="0" cy="0"/>
          <a:chOff x="0" y="0"/>
          <a:chExt cx="0" cy="0"/>
        </a:xfrm>
      </p:grpSpPr>
      <p:sp>
        <p:nvSpPr>
          <p:cNvPr id="271" name="Google Shape;271;p41"/>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Some Results</a:t>
            </a:r>
            <a:endParaRPr sz="3500"/>
          </a:p>
        </p:txBody>
      </p:sp>
      <p:pic>
        <p:nvPicPr>
          <p:cNvPr id="272" name="Google Shape;272;p41"/>
          <p:cNvPicPr preferRelativeResize="0"/>
          <p:nvPr/>
        </p:nvPicPr>
        <p:blipFill>
          <a:blip r:embed="rId3">
            <a:alphaModFix/>
          </a:blip>
          <a:stretch>
            <a:fillRect/>
          </a:stretch>
        </p:blipFill>
        <p:spPr>
          <a:xfrm>
            <a:off x="108375" y="1311325"/>
            <a:ext cx="9035627" cy="348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5"/>
          <p:cNvSpPr txBox="1"/>
          <p:nvPr>
            <p:ph idx="1" type="body"/>
          </p:nvPr>
        </p:nvSpPr>
        <p:spPr>
          <a:xfrm>
            <a:off x="311700" y="1939525"/>
            <a:ext cx="8732400" cy="3078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arenR"/>
            </a:pPr>
            <a:r>
              <a:rPr lang="en"/>
              <a:t>A man and a girl sit on the ground and eat .</a:t>
            </a:r>
            <a:endParaRPr/>
          </a:p>
          <a:p>
            <a:pPr indent="-342900" lvl="0" marL="457200" rtl="0" algn="l">
              <a:spcBef>
                <a:spcPts val="0"/>
              </a:spcBef>
              <a:spcAft>
                <a:spcPts val="0"/>
              </a:spcAft>
              <a:buSzPts val="1800"/>
              <a:buAutoNum type="arabicParenR"/>
            </a:pPr>
            <a:r>
              <a:rPr lang="en"/>
              <a:t>A man and a little girl are sitting on a sidewalk near a blue bag eating .</a:t>
            </a:r>
            <a:endParaRPr/>
          </a:p>
          <a:p>
            <a:pPr indent="-342900" lvl="0" marL="457200" rtl="0" algn="l">
              <a:spcBef>
                <a:spcPts val="0"/>
              </a:spcBef>
              <a:spcAft>
                <a:spcPts val="0"/>
              </a:spcAft>
              <a:buSzPts val="1800"/>
              <a:buAutoNum type="arabicParenR"/>
            </a:pPr>
            <a:r>
              <a:rPr lang="en"/>
              <a:t>A man wearing a black shirt and a little girl wearing an orange dress share a treat.</a:t>
            </a:r>
            <a:endParaRPr/>
          </a:p>
          <a:p>
            <a:pPr indent="0" lvl="0" marL="0" rtl="0" algn="l">
              <a:spcBef>
                <a:spcPts val="1200"/>
              </a:spcBef>
              <a:spcAft>
                <a:spcPts val="0"/>
              </a:spcAft>
              <a:buNone/>
            </a:pPr>
            <a:r>
              <a:rPr lang="en"/>
              <a:t>Automatically generating this kind of textual description from an artificial system is the task of image captioning. </a:t>
            </a:r>
            <a:endParaRPr/>
          </a:p>
          <a:p>
            <a:pPr indent="0" lvl="0" marL="0" rtl="0" algn="l">
              <a:spcBef>
                <a:spcPts val="1200"/>
              </a:spcBef>
              <a:spcAft>
                <a:spcPts val="1200"/>
              </a:spcAft>
              <a:buNone/>
            </a:pPr>
            <a:r>
              <a:rPr lang="en"/>
              <a:t>The generated output is expected to describe in a single sentence what is shown in the image – the objects present, their properties, the actions being performed and the interaction between the objects, etc.</a:t>
            </a:r>
            <a:endParaRPr/>
          </a:p>
        </p:txBody>
      </p:sp>
      <p:pic>
        <p:nvPicPr>
          <p:cNvPr id="76" name="Google Shape;76;p15"/>
          <p:cNvPicPr preferRelativeResize="0"/>
          <p:nvPr/>
        </p:nvPicPr>
        <p:blipFill>
          <a:blip r:embed="rId3">
            <a:alphaModFix/>
          </a:blip>
          <a:stretch>
            <a:fillRect/>
          </a:stretch>
        </p:blipFill>
        <p:spPr>
          <a:xfrm>
            <a:off x="3373888" y="102525"/>
            <a:ext cx="2396223" cy="178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Some Results</a:t>
            </a:r>
            <a:endParaRPr sz="3500"/>
          </a:p>
        </p:txBody>
      </p:sp>
      <p:pic>
        <p:nvPicPr>
          <p:cNvPr id="278" name="Google Shape;278;p42"/>
          <p:cNvPicPr preferRelativeResize="0"/>
          <p:nvPr/>
        </p:nvPicPr>
        <p:blipFill>
          <a:blip r:embed="rId3">
            <a:alphaModFix/>
          </a:blip>
          <a:stretch>
            <a:fillRect/>
          </a:stretch>
        </p:blipFill>
        <p:spPr>
          <a:xfrm>
            <a:off x="152400" y="891525"/>
            <a:ext cx="5139765" cy="4099575"/>
          </a:xfrm>
          <a:prstGeom prst="rect">
            <a:avLst/>
          </a:prstGeom>
          <a:noFill/>
          <a:ln>
            <a:noFill/>
          </a:ln>
        </p:spPr>
      </p:pic>
      <p:pic>
        <p:nvPicPr>
          <p:cNvPr id="279" name="Google Shape;279;p42"/>
          <p:cNvPicPr preferRelativeResize="0"/>
          <p:nvPr/>
        </p:nvPicPr>
        <p:blipFill>
          <a:blip r:embed="rId4">
            <a:alphaModFix/>
          </a:blip>
          <a:stretch>
            <a:fillRect/>
          </a:stretch>
        </p:blipFill>
        <p:spPr>
          <a:xfrm>
            <a:off x="5292175" y="1137975"/>
            <a:ext cx="3699425" cy="3694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Some Results</a:t>
            </a:r>
            <a:endParaRPr sz="3500"/>
          </a:p>
        </p:txBody>
      </p:sp>
      <p:pic>
        <p:nvPicPr>
          <p:cNvPr id="285" name="Google Shape;285;p43"/>
          <p:cNvPicPr preferRelativeResize="0"/>
          <p:nvPr/>
        </p:nvPicPr>
        <p:blipFill>
          <a:blip r:embed="rId3">
            <a:alphaModFix/>
          </a:blip>
          <a:stretch>
            <a:fillRect/>
          </a:stretch>
        </p:blipFill>
        <p:spPr>
          <a:xfrm>
            <a:off x="152400" y="891525"/>
            <a:ext cx="4491066" cy="4099575"/>
          </a:xfrm>
          <a:prstGeom prst="rect">
            <a:avLst/>
          </a:prstGeom>
          <a:noFill/>
          <a:ln>
            <a:noFill/>
          </a:ln>
        </p:spPr>
      </p:pic>
      <p:pic>
        <p:nvPicPr>
          <p:cNvPr id="286" name="Google Shape;286;p43"/>
          <p:cNvPicPr preferRelativeResize="0"/>
          <p:nvPr/>
        </p:nvPicPr>
        <p:blipFill>
          <a:blip r:embed="rId4">
            <a:alphaModFix/>
          </a:blip>
          <a:stretch>
            <a:fillRect/>
          </a:stretch>
        </p:blipFill>
        <p:spPr>
          <a:xfrm>
            <a:off x="4903027" y="891525"/>
            <a:ext cx="3862350" cy="4099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1664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Some Results</a:t>
            </a:r>
            <a:endParaRPr sz="3500"/>
          </a:p>
        </p:txBody>
      </p:sp>
      <p:pic>
        <p:nvPicPr>
          <p:cNvPr id="292" name="Google Shape;292;p44"/>
          <p:cNvPicPr preferRelativeResize="0"/>
          <p:nvPr/>
        </p:nvPicPr>
        <p:blipFill>
          <a:blip r:embed="rId3">
            <a:alphaModFix/>
          </a:blip>
          <a:stretch>
            <a:fillRect/>
          </a:stretch>
        </p:blipFill>
        <p:spPr>
          <a:xfrm>
            <a:off x="152400" y="891525"/>
            <a:ext cx="4616050" cy="4099575"/>
          </a:xfrm>
          <a:prstGeom prst="rect">
            <a:avLst/>
          </a:prstGeom>
          <a:noFill/>
          <a:ln>
            <a:noFill/>
          </a:ln>
        </p:spPr>
      </p:pic>
      <p:pic>
        <p:nvPicPr>
          <p:cNvPr id="293" name="Google Shape;293;p44"/>
          <p:cNvPicPr preferRelativeResize="0"/>
          <p:nvPr/>
        </p:nvPicPr>
        <p:blipFill>
          <a:blip r:embed="rId4">
            <a:alphaModFix/>
          </a:blip>
          <a:stretch>
            <a:fillRect/>
          </a:stretch>
        </p:blipFill>
        <p:spPr>
          <a:xfrm>
            <a:off x="4899400" y="987950"/>
            <a:ext cx="4070750" cy="3684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Image Caption Generation with Attention</a:t>
            </a:r>
            <a:endParaRPr/>
          </a:p>
        </p:txBody>
      </p:sp>
      <p:sp>
        <p:nvSpPr>
          <p:cNvPr id="299" name="Google Shape;299;p4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main structure of the model is similar to the last model shown, except for the fact that instead of using a RNN for decoding the image, we use a RNN with attention mechanism to decode the image.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00" name="Google Shape;300;p45"/>
          <p:cNvPicPr preferRelativeResize="0"/>
          <p:nvPr/>
        </p:nvPicPr>
        <p:blipFill>
          <a:blip r:embed="rId3">
            <a:alphaModFix/>
          </a:blip>
          <a:stretch>
            <a:fillRect/>
          </a:stretch>
        </p:blipFill>
        <p:spPr>
          <a:xfrm>
            <a:off x="1988300" y="2320125"/>
            <a:ext cx="4724400" cy="2095500"/>
          </a:xfrm>
          <a:prstGeom prst="rect">
            <a:avLst/>
          </a:prstGeom>
          <a:noFill/>
          <a:ln>
            <a:noFill/>
          </a:ln>
        </p:spPr>
      </p:pic>
      <p:pic>
        <p:nvPicPr>
          <p:cNvPr id="301" name="Google Shape;301;p45"/>
          <p:cNvPicPr preferRelativeResize="0"/>
          <p:nvPr/>
        </p:nvPicPr>
        <p:blipFill>
          <a:blip r:embed="rId4">
            <a:alphaModFix/>
          </a:blip>
          <a:stretch>
            <a:fillRect/>
          </a:stretch>
        </p:blipFill>
        <p:spPr>
          <a:xfrm>
            <a:off x="5196175" y="3082775"/>
            <a:ext cx="246550" cy="123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05" name="Shape 305"/>
        <p:cNvGrpSpPr/>
        <p:nvPr/>
      </p:nvGrpSpPr>
      <p:grpSpPr>
        <a:xfrm>
          <a:off x="0" y="0"/>
          <a:ext cx="0" cy="0"/>
          <a:chOff x="0" y="0"/>
          <a:chExt cx="0" cy="0"/>
        </a:xfrm>
      </p:grpSpPr>
      <p:sp>
        <p:nvSpPr>
          <p:cNvPr id="306" name="Google Shape;306;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Attention mechanism:-</a:t>
            </a:r>
            <a:endParaRPr/>
          </a:p>
        </p:txBody>
      </p:sp>
      <p:sp>
        <p:nvSpPr>
          <p:cNvPr id="307" name="Google Shape;307;p46"/>
          <p:cNvSpPr txBox="1"/>
          <p:nvPr>
            <p:ph idx="1" type="body"/>
          </p:nvPr>
        </p:nvSpPr>
        <p:spPr>
          <a:xfrm>
            <a:off x="311700" y="16647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Attention is a technique that mimics cognitive attention.</a:t>
            </a:r>
            <a:endParaRPr/>
          </a:p>
          <a:p>
            <a:pPr indent="0" lvl="0" marL="0" rtl="0" algn="l">
              <a:spcBef>
                <a:spcPts val="1200"/>
              </a:spcBef>
              <a:spcAft>
                <a:spcPts val="0"/>
              </a:spcAft>
              <a:buNone/>
            </a:pPr>
            <a:r>
              <a:rPr lang="en"/>
              <a:t>With a visual attention model, the image is first divided in to n parts, and with a CNN, we compute the representations of each part. When the RNN is generating a new word, the attention mechanism is focusing on the relevant part of the image, so the decoder only uses specific parts of the image</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Attention mechanism:-</a:t>
            </a:r>
            <a:endParaRPr/>
          </a:p>
        </p:txBody>
      </p:sp>
      <p:pic>
        <p:nvPicPr>
          <p:cNvPr id="313" name="Google Shape;313;p47"/>
          <p:cNvPicPr preferRelativeResize="0"/>
          <p:nvPr/>
        </p:nvPicPr>
        <p:blipFill>
          <a:blip r:embed="rId3">
            <a:alphaModFix/>
          </a:blip>
          <a:stretch>
            <a:fillRect/>
          </a:stretch>
        </p:blipFill>
        <p:spPr>
          <a:xfrm>
            <a:off x="1636475" y="1176888"/>
            <a:ext cx="6042025" cy="3367576"/>
          </a:xfrm>
          <a:prstGeom prst="rect">
            <a:avLst/>
          </a:prstGeom>
          <a:noFill/>
          <a:ln>
            <a:noFill/>
          </a:ln>
        </p:spPr>
      </p:pic>
      <p:pic>
        <p:nvPicPr>
          <p:cNvPr id="314" name="Google Shape;314;p47"/>
          <p:cNvPicPr preferRelativeResize="0"/>
          <p:nvPr/>
        </p:nvPicPr>
        <p:blipFill>
          <a:blip r:embed="rId4">
            <a:alphaModFix/>
          </a:blip>
          <a:stretch>
            <a:fillRect/>
          </a:stretch>
        </p:blipFill>
        <p:spPr>
          <a:xfrm>
            <a:off x="3614650" y="3909150"/>
            <a:ext cx="887700" cy="20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Attention mechanism:-</a:t>
            </a:r>
            <a:endParaRPr/>
          </a:p>
        </p:txBody>
      </p:sp>
      <p:sp>
        <p:nvSpPr>
          <p:cNvPr id="320" name="Google Shape;320;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Global Attention:- </a:t>
            </a:r>
            <a:endParaRPr/>
          </a:p>
          <a:p>
            <a:pPr indent="0" lvl="0" marL="0" rtl="0" algn="l">
              <a:spcBef>
                <a:spcPts val="1200"/>
              </a:spcBef>
              <a:spcAft>
                <a:spcPts val="1200"/>
              </a:spcAft>
              <a:buNone/>
            </a:pPr>
            <a:r>
              <a:rPr lang="en"/>
              <a:t>Here, attention is placed on all source positions. Global attention takes into consideration all encoder hidden states to derive the context vector.</a:t>
            </a:r>
            <a:endParaRPr/>
          </a:p>
        </p:txBody>
      </p:sp>
      <p:pic>
        <p:nvPicPr>
          <p:cNvPr id="321" name="Google Shape;321;p48"/>
          <p:cNvPicPr preferRelativeResize="0"/>
          <p:nvPr/>
        </p:nvPicPr>
        <p:blipFill>
          <a:blip r:embed="rId3">
            <a:alphaModFix/>
          </a:blip>
          <a:stretch>
            <a:fillRect/>
          </a:stretch>
        </p:blipFill>
        <p:spPr>
          <a:xfrm>
            <a:off x="3289783" y="2396475"/>
            <a:ext cx="2564425" cy="2499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25" name="Shape 325"/>
        <p:cNvGrpSpPr/>
        <p:nvPr/>
      </p:nvGrpSpPr>
      <p:grpSpPr>
        <a:xfrm>
          <a:off x="0" y="0"/>
          <a:ext cx="0" cy="0"/>
          <a:chOff x="0" y="0"/>
          <a:chExt cx="0" cy="0"/>
        </a:xfrm>
      </p:grpSpPr>
      <p:sp>
        <p:nvSpPr>
          <p:cNvPr id="326" name="Google Shape;326;p49"/>
          <p:cNvSpPr txBox="1"/>
          <p:nvPr>
            <p:ph type="title"/>
          </p:nvPr>
        </p:nvSpPr>
        <p:spPr>
          <a:xfrm>
            <a:off x="75950" y="1123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Attention mechanism:-</a:t>
            </a:r>
            <a:endParaRPr/>
          </a:p>
        </p:txBody>
      </p:sp>
      <p:sp>
        <p:nvSpPr>
          <p:cNvPr id="327" name="Google Shape;327;p49"/>
          <p:cNvSpPr txBox="1"/>
          <p:nvPr>
            <p:ph idx="1" type="body"/>
          </p:nvPr>
        </p:nvSpPr>
        <p:spPr>
          <a:xfrm>
            <a:off x="311700" y="8947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Bahnadeu’s Attention (Local Attention):-</a:t>
            </a:r>
            <a:endParaRPr/>
          </a:p>
          <a:p>
            <a:pPr indent="0" lvl="0" marL="0" rtl="0" algn="l">
              <a:spcBef>
                <a:spcPts val="1200"/>
              </a:spcBef>
              <a:spcAft>
                <a:spcPts val="0"/>
              </a:spcAft>
              <a:buNone/>
            </a:pPr>
            <a:r>
              <a:rPr lang="en"/>
              <a:t>Global attention focus on all source side words for all target words, it is computationally very expensive and is impractical when translating for long sentences. To overcome this deficiency local attention chooses to focus only on a small subset of the hidden states of the encoder per target word.</a:t>
            </a:r>
            <a:endParaRPr/>
          </a:p>
          <a:p>
            <a:pPr indent="0" lvl="0" marL="0" rtl="0" algn="l">
              <a:spcBef>
                <a:spcPts val="1200"/>
              </a:spcBef>
              <a:spcAft>
                <a:spcPts val="1200"/>
              </a:spcAft>
              <a:buNone/>
            </a:pPr>
            <a:r>
              <a:t/>
            </a:r>
            <a:endParaRPr/>
          </a:p>
        </p:txBody>
      </p:sp>
      <p:pic>
        <p:nvPicPr>
          <p:cNvPr id="328" name="Google Shape;328;p49"/>
          <p:cNvPicPr preferRelativeResize="0"/>
          <p:nvPr/>
        </p:nvPicPr>
        <p:blipFill>
          <a:blip r:embed="rId3">
            <a:alphaModFix/>
          </a:blip>
          <a:stretch>
            <a:fillRect/>
          </a:stretch>
        </p:blipFill>
        <p:spPr>
          <a:xfrm>
            <a:off x="1403752" y="2890775"/>
            <a:ext cx="5025625" cy="211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really works:-</a:t>
            </a:r>
            <a:endParaRPr/>
          </a:p>
        </p:txBody>
      </p:sp>
      <p:sp>
        <p:nvSpPr>
          <p:cNvPr id="334" name="Google Shape;334;p5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 a convolutional neural network in order to extract a set of feature vectors which we refer to as annotation vectors. The extractor produces L vectors, each of which is a D-dimensional representation corresponding to a part of the image.</a:t>
            </a:r>
            <a:endParaRPr/>
          </a:p>
        </p:txBody>
      </p:sp>
      <p:pic>
        <p:nvPicPr>
          <p:cNvPr id="335" name="Google Shape;335;p50"/>
          <p:cNvPicPr preferRelativeResize="0"/>
          <p:nvPr/>
        </p:nvPicPr>
        <p:blipFill>
          <a:blip r:embed="rId3">
            <a:alphaModFix/>
          </a:blip>
          <a:stretch>
            <a:fillRect/>
          </a:stretch>
        </p:blipFill>
        <p:spPr>
          <a:xfrm>
            <a:off x="2647950" y="2522525"/>
            <a:ext cx="3848100" cy="676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39" name="Shape 339"/>
        <p:cNvGrpSpPr/>
        <p:nvPr/>
      </p:nvGrpSpPr>
      <p:grpSpPr>
        <a:xfrm>
          <a:off x="0" y="0"/>
          <a:ext cx="0" cy="0"/>
          <a:chOff x="0" y="0"/>
          <a:chExt cx="0" cy="0"/>
        </a:xfrm>
      </p:grpSpPr>
      <p:sp>
        <p:nvSpPr>
          <p:cNvPr id="340" name="Google Shape;340;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really works:-</a:t>
            </a:r>
            <a:endParaRPr/>
          </a:p>
        </p:txBody>
      </p:sp>
      <p:sp>
        <p:nvSpPr>
          <p:cNvPr id="341" name="Google Shape;341;p51"/>
          <p:cNvSpPr txBox="1"/>
          <p:nvPr>
            <p:ph idx="1" type="body"/>
          </p:nvPr>
        </p:nvSpPr>
        <p:spPr>
          <a:xfrm>
            <a:off x="311700" y="1152475"/>
            <a:ext cx="8520600" cy="3827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Next, using attention, we try to figure out where the model should look for next in the picture depending on the words which have already been generated.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Where          is the attention model,         is the hidden layer for the RNN (here, it represents the previous words).</a:t>
            </a:r>
            <a:endParaRPr/>
          </a:p>
          <a:p>
            <a:pPr indent="0" lvl="0" marL="0" rtl="0" algn="l">
              <a:spcBef>
                <a:spcPts val="1200"/>
              </a:spcBef>
              <a:spcAft>
                <a:spcPts val="0"/>
              </a:spcAft>
              <a:buNone/>
            </a:pPr>
            <a:r>
              <a:rPr lang="en"/>
              <a:t>Also          is the probability distribution for each i we get by using softmax.</a:t>
            </a:r>
            <a:endParaRPr/>
          </a:p>
          <a:p>
            <a:pPr indent="0" lvl="0" marL="0" rtl="0" algn="l">
              <a:spcBef>
                <a:spcPts val="1200"/>
              </a:spcBef>
              <a:spcAft>
                <a:spcPts val="1200"/>
              </a:spcAft>
              <a:buNone/>
            </a:pPr>
            <a:r>
              <a:rPr lang="en"/>
              <a:t> </a:t>
            </a:r>
            <a:endParaRPr/>
          </a:p>
        </p:txBody>
      </p:sp>
      <p:pic>
        <p:nvPicPr>
          <p:cNvPr id="342" name="Google Shape;342;p51"/>
          <p:cNvPicPr preferRelativeResize="0"/>
          <p:nvPr/>
        </p:nvPicPr>
        <p:blipFill>
          <a:blip r:embed="rId3">
            <a:alphaModFix/>
          </a:blip>
          <a:stretch>
            <a:fillRect/>
          </a:stretch>
        </p:blipFill>
        <p:spPr>
          <a:xfrm>
            <a:off x="3462338" y="1822225"/>
            <a:ext cx="2219325" cy="1085850"/>
          </a:xfrm>
          <a:prstGeom prst="rect">
            <a:avLst/>
          </a:prstGeom>
          <a:noFill/>
          <a:ln>
            <a:noFill/>
          </a:ln>
        </p:spPr>
      </p:pic>
      <p:pic>
        <p:nvPicPr>
          <p:cNvPr id="343" name="Google Shape;343;p51"/>
          <p:cNvPicPr preferRelativeResize="0"/>
          <p:nvPr/>
        </p:nvPicPr>
        <p:blipFill>
          <a:blip r:embed="rId4">
            <a:alphaModFix/>
          </a:blip>
          <a:stretch>
            <a:fillRect/>
          </a:stretch>
        </p:blipFill>
        <p:spPr>
          <a:xfrm>
            <a:off x="1085575" y="3231900"/>
            <a:ext cx="617000" cy="395150"/>
          </a:xfrm>
          <a:prstGeom prst="rect">
            <a:avLst/>
          </a:prstGeom>
          <a:noFill/>
          <a:ln>
            <a:noFill/>
          </a:ln>
        </p:spPr>
      </p:pic>
      <p:pic>
        <p:nvPicPr>
          <p:cNvPr id="344" name="Google Shape;344;p51"/>
          <p:cNvPicPr preferRelativeResize="0"/>
          <p:nvPr/>
        </p:nvPicPr>
        <p:blipFill>
          <a:blip r:embed="rId5">
            <a:alphaModFix/>
          </a:blip>
          <a:stretch>
            <a:fillRect/>
          </a:stretch>
        </p:blipFill>
        <p:spPr>
          <a:xfrm>
            <a:off x="4013575" y="3263229"/>
            <a:ext cx="462606" cy="332475"/>
          </a:xfrm>
          <a:prstGeom prst="rect">
            <a:avLst/>
          </a:prstGeom>
          <a:noFill/>
          <a:ln>
            <a:noFill/>
          </a:ln>
        </p:spPr>
      </p:pic>
      <p:pic>
        <p:nvPicPr>
          <p:cNvPr id="345" name="Google Shape;345;p51"/>
          <p:cNvPicPr preferRelativeResize="0"/>
          <p:nvPr/>
        </p:nvPicPr>
        <p:blipFill>
          <a:blip r:embed="rId6">
            <a:alphaModFix/>
          </a:blip>
          <a:stretch>
            <a:fillRect/>
          </a:stretch>
        </p:blipFill>
        <p:spPr>
          <a:xfrm>
            <a:off x="978775" y="4042100"/>
            <a:ext cx="395375" cy="27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515300" y="739375"/>
            <a:ext cx="8520600" cy="696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Use cases of Image Captioning</a:t>
            </a:r>
            <a:br>
              <a:rPr lang="en"/>
            </a:br>
            <a:endParaRPr/>
          </a:p>
        </p:txBody>
      </p:sp>
      <p:sp>
        <p:nvSpPr>
          <p:cNvPr id="82" name="Google Shape;82;p16"/>
          <p:cNvSpPr txBox="1"/>
          <p:nvPr>
            <p:ph idx="1" type="body"/>
          </p:nvPr>
        </p:nvSpPr>
        <p:spPr>
          <a:xfrm>
            <a:off x="311700" y="1082275"/>
            <a:ext cx="8520600" cy="379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captioning not only helps in problems like automatic captioning of large datasets, but in real life helps in activities like helping blind people interpret an image without external help.</a:t>
            </a:r>
            <a:r>
              <a:rPr lang="en">
                <a:solidFill>
                  <a:schemeClr val="dk1"/>
                </a:solidFill>
              </a:rPr>
              <a:t> </a:t>
            </a:r>
            <a:r>
              <a:rPr lang="en"/>
              <a:t>Some of the domains where image captioning has found its applications are as follows:</a:t>
            </a:r>
            <a:endParaRPr/>
          </a:p>
          <a:p>
            <a:pPr indent="-342900" lvl="0" marL="457200" rtl="0" algn="l">
              <a:spcBef>
                <a:spcPts val="1200"/>
              </a:spcBef>
              <a:spcAft>
                <a:spcPts val="0"/>
              </a:spcAft>
              <a:buSzPts val="1800"/>
              <a:buAutoNum type="arabicParenR"/>
            </a:pPr>
            <a:r>
              <a:rPr lang="en"/>
              <a:t>Self Driving cars for scene understanding.</a:t>
            </a:r>
            <a:endParaRPr/>
          </a:p>
          <a:p>
            <a:pPr indent="-342900" lvl="0" marL="457200" rtl="0" algn="l">
              <a:spcBef>
                <a:spcPts val="0"/>
              </a:spcBef>
              <a:spcAft>
                <a:spcPts val="0"/>
              </a:spcAft>
              <a:buSzPts val="1800"/>
              <a:buAutoNum type="arabicParenR"/>
            </a:pPr>
            <a:r>
              <a:rPr lang="en"/>
              <a:t>Aid to the blind</a:t>
            </a:r>
            <a:endParaRPr/>
          </a:p>
          <a:p>
            <a:pPr indent="-342900" lvl="0" marL="457200" rtl="0" algn="l">
              <a:spcBef>
                <a:spcPts val="0"/>
              </a:spcBef>
              <a:spcAft>
                <a:spcPts val="0"/>
              </a:spcAft>
              <a:buSzPts val="1800"/>
              <a:buAutoNum type="arabicParenR"/>
            </a:pPr>
            <a:r>
              <a:rPr lang="en"/>
              <a:t>Google image search</a:t>
            </a:r>
            <a:endParaRPr/>
          </a:p>
          <a:p>
            <a:pPr indent="-342900" lvl="0" marL="457200" rtl="0" algn="l">
              <a:spcBef>
                <a:spcPts val="0"/>
              </a:spcBef>
              <a:spcAft>
                <a:spcPts val="0"/>
              </a:spcAft>
              <a:buSzPts val="1800"/>
              <a:buAutoNum type="arabicParenR"/>
            </a:pPr>
            <a:r>
              <a:rPr lang="en"/>
              <a:t>Cctv Security</a:t>
            </a:r>
            <a:endParaRPr sz="3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49" name="Shape 349"/>
        <p:cNvGrpSpPr/>
        <p:nvPr/>
      </p:nvGrpSpPr>
      <p:grpSpPr>
        <a:xfrm>
          <a:off x="0" y="0"/>
          <a:ext cx="0" cy="0"/>
          <a:chOff x="0" y="0"/>
          <a:chExt cx="0" cy="0"/>
        </a:xfrm>
      </p:grpSpPr>
      <p:sp>
        <p:nvSpPr>
          <p:cNvPr id="350" name="Google Shape;350;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actually works:-</a:t>
            </a:r>
            <a:endParaRPr/>
          </a:p>
        </p:txBody>
      </p:sp>
      <p:sp>
        <p:nvSpPr>
          <p:cNvPr id="351" name="Google Shape;351;p5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r>
              <a:rPr lang="en"/>
              <a:t>is</a:t>
            </a:r>
            <a:r>
              <a:rPr lang="en"/>
              <a:t> a simple feed forward neural network which is a linear transformation of the input, then a non linearity (tanh) put over it, and then again one more transformation. Note that          is a scalar quantity.</a:t>
            </a:r>
            <a:endParaRPr/>
          </a:p>
        </p:txBody>
      </p:sp>
      <p:pic>
        <p:nvPicPr>
          <p:cNvPr id="352" name="Google Shape;352;p52"/>
          <p:cNvPicPr preferRelativeResize="0"/>
          <p:nvPr/>
        </p:nvPicPr>
        <p:blipFill>
          <a:blip r:embed="rId3">
            <a:alphaModFix/>
          </a:blip>
          <a:stretch>
            <a:fillRect/>
          </a:stretch>
        </p:blipFill>
        <p:spPr>
          <a:xfrm>
            <a:off x="1880925" y="2551100"/>
            <a:ext cx="5581650" cy="619125"/>
          </a:xfrm>
          <a:prstGeom prst="rect">
            <a:avLst/>
          </a:prstGeom>
          <a:noFill/>
          <a:ln>
            <a:noFill/>
          </a:ln>
        </p:spPr>
      </p:pic>
      <p:pic>
        <p:nvPicPr>
          <p:cNvPr id="353" name="Google Shape;353;p52"/>
          <p:cNvPicPr preferRelativeResize="0"/>
          <p:nvPr/>
        </p:nvPicPr>
        <p:blipFill>
          <a:blip r:embed="rId4">
            <a:alphaModFix/>
          </a:blip>
          <a:stretch>
            <a:fillRect/>
          </a:stretch>
        </p:blipFill>
        <p:spPr>
          <a:xfrm>
            <a:off x="387475" y="1152475"/>
            <a:ext cx="605549" cy="387825"/>
          </a:xfrm>
          <a:prstGeom prst="rect">
            <a:avLst/>
          </a:prstGeom>
          <a:noFill/>
          <a:ln>
            <a:noFill/>
          </a:ln>
        </p:spPr>
      </p:pic>
      <p:pic>
        <p:nvPicPr>
          <p:cNvPr id="354" name="Google Shape;354;p52"/>
          <p:cNvPicPr preferRelativeResize="0"/>
          <p:nvPr/>
        </p:nvPicPr>
        <p:blipFill>
          <a:blip r:embed="rId5">
            <a:alphaModFix/>
          </a:blip>
          <a:stretch>
            <a:fillRect/>
          </a:stretch>
        </p:blipFill>
        <p:spPr>
          <a:xfrm>
            <a:off x="2949325" y="1830825"/>
            <a:ext cx="605525" cy="387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really works:-</a:t>
            </a:r>
            <a:endParaRPr/>
          </a:p>
        </p:txBody>
      </p:sp>
      <p:sp>
        <p:nvSpPr>
          <p:cNvPr id="360" name="Google Shape;360;p5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that we have        for all the parts of the image and the feature vectors, we take a weighted sum, and pass this weighted sum,       and the previous state of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decoder and the previous word through the RNN to generate the next word.</a:t>
            </a:r>
            <a:endParaRPr/>
          </a:p>
        </p:txBody>
      </p:sp>
      <p:pic>
        <p:nvPicPr>
          <p:cNvPr id="361" name="Google Shape;361;p53"/>
          <p:cNvPicPr preferRelativeResize="0"/>
          <p:nvPr/>
        </p:nvPicPr>
        <p:blipFill>
          <a:blip r:embed="rId3">
            <a:alphaModFix/>
          </a:blip>
          <a:stretch>
            <a:fillRect/>
          </a:stretch>
        </p:blipFill>
        <p:spPr>
          <a:xfrm>
            <a:off x="3676650" y="2114550"/>
            <a:ext cx="1790700" cy="914400"/>
          </a:xfrm>
          <a:prstGeom prst="rect">
            <a:avLst/>
          </a:prstGeom>
          <a:noFill/>
          <a:ln>
            <a:noFill/>
          </a:ln>
        </p:spPr>
      </p:pic>
      <p:pic>
        <p:nvPicPr>
          <p:cNvPr id="362" name="Google Shape;362;p53"/>
          <p:cNvPicPr preferRelativeResize="0"/>
          <p:nvPr/>
        </p:nvPicPr>
        <p:blipFill>
          <a:blip r:embed="rId4">
            <a:alphaModFix/>
          </a:blip>
          <a:stretch>
            <a:fillRect/>
          </a:stretch>
        </p:blipFill>
        <p:spPr>
          <a:xfrm>
            <a:off x="2232600" y="1230550"/>
            <a:ext cx="443075" cy="308225"/>
          </a:xfrm>
          <a:prstGeom prst="rect">
            <a:avLst/>
          </a:prstGeom>
          <a:noFill/>
          <a:ln>
            <a:noFill/>
          </a:ln>
        </p:spPr>
      </p:pic>
      <p:pic>
        <p:nvPicPr>
          <p:cNvPr id="363" name="Google Shape;363;p53"/>
          <p:cNvPicPr preferRelativeResize="0"/>
          <p:nvPr/>
        </p:nvPicPr>
        <p:blipFill>
          <a:blip r:embed="rId5">
            <a:alphaModFix/>
          </a:blip>
          <a:stretch>
            <a:fillRect/>
          </a:stretch>
        </p:blipFill>
        <p:spPr>
          <a:xfrm>
            <a:off x="5566650" y="1538775"/>
            <a:ext cx="324875" cy="379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67" name="Shape 367"/>
        <p:cNvGrpSpPr/>
        <p:nvPr/>
      </p:nvGrpSpPr>
      <p:grpSpPr>
        <a:xfrm>
          <a:off x="0" y="0"/>
          <a:ext cx="0" cy="0"/>
          <a:chOff x="0" y="0"/>
          <a:chExt cx="0" cy="0"/>
        </a:xfrm>
      </p:grpSpPr>
      <p:sp>
        <p:nvSpPr>
          <p:cNvPr id="368" name="Google Shape;368;p54"/>
          <p:cNvSpPr txBox="1"/>
          <p:nvPr>
            <p:ph type="title"/>
          </p:nvPr>
        </p:nvSpPr>
        <p:spPr>
          <a:xfrm>
            <a:off x="204525" y="1552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really works:-</a:t>
            </a:r>
            <a:endParaRPr/>
          </a:p>
        </p:txBody>
      </p:sp>
      <p:pic>
        <p:nvPicPr>
          <p:cNvPr id="369" name="Google Shape;369;p54"/>
          <p:cNvPicPr preferRelativeResize="0"/>
          <p:nvPr/>
        </p:nvPicPr>
        <p:blipFill>
          <a:blip r:embed="rId3">
            <a:alphaModFix/>
          </a:blip>
          <a:stretch>
            <a:fillRect/>
          </a:stretch>
        </p:blipFill>
        <p:spPr>
          <a:xfrm>
            <a:off x="1907400" y="1078375"/>
            <a:ext cx="4146925" cy="33793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73" name="Shape 373"/>
        <p:cNvGrpSpPr/>
        <p:nvPr/>
      </p:nvGrpSpPr>
      <p:grpSpPr>
        <a:xfrm>
          <a:off x="0" y="0"/>
          <a:ext cx="0" cy="0"/>
          <a:chOff x="0" y="0"/>
          <a:chExt cx="0" cy="0"/>
        </a:xfrm>
      </p:grpSpPr>
      <p:sp>
        <p:nvSpPr>
          <p:cNvPr id="374" name="Google Shape;374;p55"/>
          <p:cNvSpPr txBox="1"/>
          <p:nvPr>
            <p:ph type="title"/>
          </p:nvPr>
        </p:nvSpPr>
        <p:spPr>
          <a:xfrm>
            <a:off x="0" y="914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attention really works:-</a:t>
            </a:r>
            <a:endParaRPr/>
          </a:p>
        </p:txBody>
      </p:sp>
      <p:sp>
        <p:nvSpPr>
          <p:cNvPr id="375" name="Google Shape;375;p5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6" name="Google Shape;376;p55"/>
          <p:cNvPicPr preferRelativeResize="0"/>
          <p:nvPr/>
        </p:nvPicPr>
        <p:blipFill>
          <a:blip r:embed="rId3">
            <a:alphaModFix/>
          </a:blip>
          <a:stretch>
            <a:fillRect/>
          </a:stretch>
        </p:blipFill>
        <p:spPr>
          <a:xfrm>
            <a:off x="51850" y="922700"/>
            <a:ext cx="9040298" cy="4220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Results:-</a:t>
            </a:r>
            <a:endParaRPr/>
          </a:p>
        </p:txBody>
      </p:sp>
      <p:pic>
        <p:nvPicPr>
          <p:cNvPr id="382" name="Google Shape;382;p56"/>
          <p:cNvPicPr preferRelativeResize="0"/>
          <p:nvPr/>
        </p:nvPicPr>
        <p:blipFill>
          <a:blip r:embed="rId3">
            <a:alphaModFix/>
          </a:blip>
          <a:stretch>
            <a:fillRect/>
          </a:stretch>
        </p:blipFill>
        <p:spPr>
          <a:xfrm>
            <a:off x="311697" y="1152475"/>
            <a:ext cx="5592675" cy="2666525"/>
          </a:xfrm>
          <a:prstGeom prst="rect">
            <a:avLst/>
          </a:prstGeom>
          <a:noFill/>
          <a:ln>
            <a:noFill/>
          </a:ln>
        </p:spPr>
      </p:pic>
      <p:pic>
        <p:nvPicPr>
          <p:cNvPr id="383" name="Google Shape;383;p56"/>
          <p:cNvPicPr preferRelativeResize="0"/>
          <p:nvPr/>
        </p:nvPicPr>
        <p:blipFill>
          <a:blip r:embed="rId4">
            <a:alphaModFix/>
          </a:blip>
          <a:stretch>
            <a:fillRect/>
          </a:stretch>
        </p:blipFill>
        <p:spPr>
          <a:xfrm>
            <a:off x="5904375" y="1624081"/>
            <a:ext cx="3239625" cy="198261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87" name="Shape 387"/>
        <p:cNvGrpSpPr/>
        <p:nvPr/>
      </p:nvGrpSpPr>
      <p:grpSpPr>
        <a:xfrm>
          <a:off x="0" y="0"/>
          <a:ext cx="0" cy="0"/>
          <a:chOff x="0" y="0"/>
          <a:chExt cx="0" cy="0"/>
        </a:xfrm>
      </p:grpSpPr>
      <p:sp>
        <p:nvSpPr>
          <p:cNvPr id="388" name="Google Shape;388;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Results:-</a:t>
            </a:r>
            <a:endParaRPr/>
          </a:p>
        </p:txBody>
      </p:sp>
      <p:pic>
        <p:nvPicPr>
          <p:cNvPr id="389" name="Google Shape;389;p57"/>
          <p:cNvPicPr preferRelativeResize="0"/>
          <p:nvPr/>
        </p:nvPicPr>
        <p:blipFill>
          <a:blip r:embed="rId3">
            <a:alphaModFix/>
          </a:blip>
          <a:stretch>
            <a:fillRect/>
          </a:stretch>
        </p:blipFill>
        <p:spPr>
          <a:xfrm>
            <a:off x="0" y="1280700"/>
            <a:ext cx="6029600" cy="2984800"/>
          </a:xfrm>
          <a:prstGeom prst="rect">
            <a:avLst/>
          </a:prstGeom>
          <a:noFill/>
          <a:ln>
            <a:noFill/>
          </a:ln>
        </p:spPr>
      </p:pic>
      <p:pic>
        <p:nvPicPr>
          <p:cNvPr id="390" name="Google Shape;390;p57"/>
          <p:cNvPicPr preferRelativeResize="0"/>
          <p:nvPr/>
        </p:nvPicPr>
        <p:blipFill>
          <a:blip r:embed="rId4">
            <a:alphaModFix/>
          </a:blip>
          <a:stretch>
            <a:fillRect/>
          </a:stretch>
        </p:blipFill>
        <p:spPr>
          <a:xfrm>
            <a:off x="5987275" y="1559812"/>
            <a:ext cx="3025199" cy="2023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Evaluate for the attention model:- </a:t>
            </a:r>
            <a:endParaRPr/>
          </a:p>
        </p:txBody>
      </p:sp>
      <p:sp>
        <p:nvSpPr>
          <p:cNvPr id="396" name="Google Shape;396;p5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Test set consisted of 2428 images.</a:t>
            </a:r>
            <a:endParaRPr/>
          </a:p>
          <a:p>
            <a:pPr indent="-342900" lvl="0" marL="457200" rtl="0" algn="l">
              <a:spcBef>
                <a:spcPts val="0"/>
              </a:spcBef>
              <a:spcAft>
                <a:spcPts val="0"/>
              </a:spcAft>
              <a:buSzPts val="1800"/>
              <a:buChar char="●"/>
            </a:pPr>
            <a:r>
              <a:rPr lang="en"/>
              <a:t>First compared scores for first 200 test images</a:t>
            </a:r>
            <a:endParaRPr/>
          </a:p>
          <a:p>
            <a:pPr indent="-317500" lvl="1" marL="914400" rtl="0" algn="l">
              <a:spcBef>
                <a:spcPts val="0"/>
              </a:spcBef>
              <a:spcAft>
                <a:spcPts val="0"/>
              </a:spcAft>
              <a:buSzPts val="1400"/>
              <a:buChar char="○"/>
            </a:pPr>
            <a:r>
              <a:rPr lang="en"/>
              <a:t>BLEU B-1: 0.44</a:t>
            </a:r>
            <a:endParaRPr/>
          </a:p>
          <a:p>
            <a:pPr indent="-317500" lvl="1" marL="914400" rtl="0" algn="l">
              <a:spcBef>
                <a:spcPts val="0"/>
              </a:spcBef>
              <a:spcAft>
                <a:spcPts val="0"/>
              </a:spcAft>
              <a:buSzPts val="1400"/>
              <a:buChar char="○"/>
            </a:pPr>
            <a:r>
              <a:rPr lang="en"/>
              <a:t>BLEU B-2: 0.23</a:t>
            </a:r>
            <a:endParaRPr/>
          </a:p>
          <a:p>
            <a:pPr indent="-317500" lvl="1" marL="914400" rtl="0" algn="l">
              <a:spcBef>
                <a:spcPts val="0"/>
              </a:spcBef>
              <a:spcAft>
                <a:spcPts val="0"/>
              </a:spcAft>
              <a:buSzPts val="1400"/>
              <a:buChar char="○"/>
            </a:pPr>
            <a:r>
              <a:rPr lang="en"/>
              <a:t>METEOR: 0.31</a:t>
            </a:r>
            <a:endParaRPr/>
          </a:p>
          <a:p>
            <a:pPr indent="-342900" lvl="0" marL="457200" rtl="0" algn="l">
              <a:spcBef>
                <a:spcPts val="0"/>
              </a:spcBef>
              <a:spcAft>
                <a:spcPts val="0"/>
              </a:spcAft>
              <a:buSzPts val="1800"/>
              <a:buChar char="●"/>
            </a:pPr>
            <a:r>
              <a:rPr lang="en"/>
              <a:t>Also noted average scores for whole test set:</a:t>
            </a:r>
            <a:endParaRPr/>
          </a:p>
          <a:p>
            <a:pPr indent="-317500" lvl="1" marL="914400" rtl="0" algn="l">
              <a:spcBef>
                <a:spcPts val="0"/>
              </a:spcBef>
              <a:spcAft>
                <a:spcPts val="0"/>
              </a:spcAft>
              <a:buSzPts val="1400"/>
              <a:buChar char="○"/>
            </a:pPr>
            <a:r>
              <a:rPr lang="en"/>
              <a:t>BLEU B-1: 0.42</a:t>
            </a:r>
            <a:endParaRPr/>
          </a:p>
          <a:p>
            <a:pPr indent="-317500" lvl="1" marL="914400" rtl="0" algn="l">
              <a:spcBef>
                <a:spcPts val="0"/>
              </a:spcBef>
              <a:spcAft>
                <a:spcPts val="0"/>
              </a:spcAft>
              <a:buSzPts val="1400"/>
              <a:buChar char="○"/>
            </a:pPr>
            <a:r>
              <a:rPr lang="en"/>
              <a:t>BLEU B-2: 0.22</a:t>
            </a:r>
            <a:endParaRPr/>
          </a:p>
          <a:p>
            <a:pPr indent="-317500" lvl="1" marL="914400" rtl="0" algn="l">
              <a:spcBef>
                <a:spcPts val="0"/>
              </a:spcBef>
              <a:spcAft>
                <a:spcPts val="0"/>
              </a:spcAft>
              <a:buSzPts val="1400"/>
              <a:buChar char="○"/>
            </a:pPr>
            <a:r>
              <a:rPr lang="en"/>
              <a:t>METEOR: 0.30</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00" name="Shape 400"/>
        <p:cNvGrpSpPr/>
        <p:nvPr/>
      </p:nvGrpSpPr>
      <p:grpSpPr>
        <a:xfrm>
          <a:off x="0" y="0"/>
          <a:ext cx="0" cy="0"/>
          <a:chOff x="0" y="0"/>
          <a:chExt cx="0" cy="0"/>
        </a:xfrm>
      </p:grpSpPr>
      <p:sp>
        <p:nvSpPr>
          <p:cNvPr id="401" name="Google Shape;401;p59"/>
          <p:cNvSpPr txBox="1"/>
          <p:nvPr>
            <p:ph type="title"/>
          </p:nvPr>
        </p:nvSpPr>
        <p:spPr>
          <a:xfrm>
            <a:off x="311700"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Results:-</a:t>
            </a:r>
            <a:endParaRPr/>
          </a:p>
        </p:txBody>
      </p:sp>
      <p:pic>
        <p:nvPicPr>
          <p:cNvPr id="402" name="Google Shape;402;p59"/>
          <p:cNvPicPr preferRelativeResize="0"/>
          <p:nvPr/>
        </p:nvPicPr>
        <p:blipFill>
          <a:blip r:embed="rId3">
            <a:alphaModFix/>
          </a:blip>
          <a:stretch>
            <a:fillRect/>
          </a:stretch>
        </p:blipFill>
        <p:spPr>
          <a:xfrm>
            <a:off x="964400" y="824850"/>
            <a:ext cx="7072324" cy="41544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06" name="Shape 406"/>
        <p:cNvGrpSpPr/>
        <p:nvPr/>
      </p:nvGrpSpPr>
      <p:grpSpPr>
        <a:xfrm>
          <a:off x="0" y="0"/>
          <a:ext cx="0" cy="0"/>
          <a:chOff x="0" y="0"/>
          <a:chExt cx="0" cy="0"/>
        </a:xfrm>
      </p:grpSpPr>
      <p:sp>
        <p:nvSpPr>
          <p:cNvPr id="407" name="Google Shape;407;p60"/>
          <p:cNvSpPr txBox="1"/>
          <p:nvPr>
            <p:ph type="title"/>
          </p:nvPr>
        </p:nvSpPr>
        <p:spPr>
          <a:xfrm>
            <a:off x="172375" y="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Results</a:t>
            </a:r>
            <a:endParaRPr/>
          </a:p>
        </p:txBody>
      </p:sp>
      <p:pic>
        <p:nvPicPr>
          <p:cNvPr id="408" name="Google Shape;408;p60"/>
          <p:cNvPicPr preferRelativeResize="0"/>
          <p:nvPr/>
        </p:nvPicPr>
        <p:blipFill>
          <a:blip r:embed="rId3">
            <a:alphaModFix/>
          </a:blip>
          <a:stretch>
            <a:fillRect/>
          </a:stretch>
        </p:blipFill>
        <p:spPr>
          <a:xfrm>
            <a:off x="1266175" y="782925"/>
            <a:ext cx="6706251" cy="4160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12" name="Shape 412"/>
        <p:cNvGrpSpPr/>
        <p:nvPr/>
      </p:nvGrpSpPr>
      <p:grpSpPr>
        <a:xfrm>
          <a:off x="0" y="0"/>
          <a:ext cx="0" cy="0"/>
          <a:chOff x="0" y="0"/>
          <a:chExt cx="0" cy="0"/>
        </a:xfrm>
      </p:grpSpPr>
      <p:sp>
        <p:nvSpPr>
          <p:cNvPr id="413" name="Google Shape;413;p61"/>
          <p:cNvSpPr txBox="1"/>
          <p:nvPr>
            <p:ph type="title"/>
          </p:nvPr>
        </p:nvSpPr>
        <p:spPr>
          <a:xfrm>
            <a:off x="97400" y="909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results:- </a:t>
            </a:r>
            <a:endParaRPr/>
          </a:p>
        </p:txBody>
      </p:sp>
      <p:pic>
        <p:nvPicPr>
          <p:cNvPr id="414" name="Google Shape;414;p61"/>
          <p:cNvPicPr preferRelativeResize="0"/>
          <p:nvPr/>
        </p:nvPicPr>
        <p:blipFill>
          <a:blip r:embed="rId3">
            <a:alphaModFix/>
          </a:blip>
          <a:stretch>
            <a:fillRect/>
          </a:stretch>
        </p:blipFill>
        <p:spPr>
          <a:xfrm>
            <a:off x="0" y="1017725"/>
            <a:ext cx="5978175" cy="3728501"/>
          </a:xfrm>
          <a:prstGeom prst="rect">
            <a:avLst/>
          </a:prstGeom>
          <a:noFill/>
          <a:ln>
            <a:noFill/>
          </a:ln>
        </p:spPr>
      </p:pic>
      <p:pic>
        <p:nvPicPr>
          <p:cNvPr id="415" name="Google Shape;415;p61"/>
          <p:cNvPicPr preferRelativeResize="0"/>
          <p:nvPr/>
        </p:nvPicPr>
        <p:blipFill>
          <a:blip r:embed="rId4">
            <a:alphaModFix/>
          </a:blip>
          <a:stretch>
            <a:fillRect/>
          </a:stretch>
        </p:blipFill>
        <p:spPr>
          <a:xfrm>
            <a:off x="5560797" y="2608188"/>
            <a:ext cx="3583199" cy="2333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11700" y="1985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Structure of an Image Captioning model</a:t>
            </a:r>
            <a:endParaRPr/>
          </a:p>
        </p:txBody>
      </p:sp>
      <p:pic>
        <p:nvPicPr>
          <p:cNvPr id="88" name="Google Shape;88;p17"/>
          <p:cNvPicPr preferRelativeResize="0"/>
          <p:nvPr/>
        </p:nvPicPr>
        <p:blipFill>
          <a:blip r:embed="rId3">
            <a:alphaModFix/>
          </a:blip>
          <a:stretch>
            <a:fillRect/>
          </a:stretch>
        </p:blipFill>
        <p:spPr>
          <a:xfrm>
            <a:off x="159050" y="825625"/>
            <a:ext cx="8724200" cy="4087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19" name="Shape 419"/>
        <p:cNvGrpSpPr/>
        <p:nvPr/>
      </p:nvGrpSpPr>
      <p:grpSpPr>
        <a:xfrm>
          <a:off x="0" y="0"/>
          <a:ext cx="0" cy="0"/>
          <a:chOff x="0" y="0"/>
          <a:chExt cx="0" cy="0"/>
        </a:xfrm>
      </p:grpSpPr>
      <p:sp>
        <p:nvSpPr>
          <p:cNvPr id="420" name="Google Shape;420;p62"/>
          <p:cNvSpPr txBox="1"/>
          <p:nvPr>
            <p:ph type="title"/>
          </p:nvPr>
        </p:nvSpPr>
        <p:spPr>
          <a:xfrm>
            <a:off x="311700" y="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Some results:- </a:t>
            </a:r>
            <a:endParaRPr/>
          </a:p>
        </p:txBody>
      </p:sp>
      <p:pic>
        <p:nvPicPr>
          <p:cNvPr id="421" name="Google Shape;421;p62"/>
          <p:cNvPicPr preferRelativeResize="0"/>
          <p:nvPr/>
        </p:nvPicPr>
        <p:blipFill>
          <a:blip r:embed="rId3">
            <a:alphaModFix/>
          </a:blip>
          <a:stretch>
            <a:fillRect/>
          </a:stretch>
        </p:blipFill>
        <p:spPr>
          <a:xfrm>
            <a:off x="311688" y="440188"/>
            <a:ext cx="8315325" cy="2047875"/>
          </a:xfrm>
          <a:prstGeom prst="rect">
            <a:avLst/>
          </a:prstGeom>
          <a:noFill/>
          <a:ln>
            <a:noFill/>
          </a:ln>
        </p:spPr>
      </p:pic>
      <p:pic>
        <p:nvPicPr>
          <p:cNvPr id="422" name="Google Shape;422;p62"/>
          <p:cNvPicPr preferRelativeResize="0"/>
          <p:nvPr/>
        </p:nvPicPr>
        <p:blipFill>
          <a:blip r:embed="rId4">
            <a:alphaModFix/>
          </a:blip>
          <a:stretch>
            <a:fillRect/>
          </a:stretch>
        </p:blipFill>
        <p:spPr>
          <a:xfrm>
            <a:off x="2119300" y="2198163"/>
            <a:ext cx="4905375" cy="3114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26" name="Shape 426"/>
        <p:cNvGrpSpPr/>
        <p:nvPr/>
      </p:nvGrpSpPr>
      <p:grpSpPr>
        <a:xfrm>
          <a:off x="0" y="0"/>
          <a:ext cx="0" cy="0"/>
          <a:chOff x="0" y="0"/>
          <a:chExt cx="0" cy="0"/>
        </a:xfrm>
      </p:grpSpPr>
      <p:sp>
        <p:nvSpPr>
          <p:cNvPr id="427" name="Google Shape;427;p63"/>
          <p:cNvSpPr txBox="1"/>
          <p:nvPr>
            <p:ph type="title"/>
          </p:nvPr>
        </p:nvSpPr>
        <p:spPr>
          <a:xfrm>
            <a:off x="311700" y="1128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Conclusion and Future works</a:t>
            </a:r>
            <a:endParaRPr/>
          </a:p>
        </p:txBody>
      </p:sp>
      <p:sp>
        <p:nvSpPr>
          <p:cNvPr id="428" name="Google Shape;428;p63"/>
          <p:cNvSpPr txBox="1"/>
          <p:nvPr>
            <p:ph idx="1" type="body"/>
          </p:nvPr>
        </p:nvSpPr>
        <p:spPr>
          <a:xfrm>
            <a:off x="311700" y="803675"/>
            <a:ext cx="8520600" cy="376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got familiar with the overview of how an image caption system works.</a:t>
            </a:r>
            <a:endParaRPr/>
          </a:p>
          <a:p>
            <a:pPr indent="-342900" lvl="0" marL="457200" rtl="0" algn="l">
              <a:spcBef>
                <a:spcPts val="0"/>
              </a:spcBef>
              <a:spcAft>
                <a:spcPts val="0"/>
              </a:spcAft>
              <a:buSzPts val="1800"/>
              <a:buChar char="●"/>
            </a:pPr>
            <a:r>
              <a:rPr lang="en"/>
              <a:t>The results obtained are by no means perfect but is still decent considering the challenging nature of the problem.</a:t>
            </a:r>
            <a:endParaRPr/>
          </a:p>
          <a:p>
            <a:pPr indent="-342900" lvl="0" marL="457200" rtl="0" algn="l">
              <a:spcBef>
                <a:spcPts val="0"/>
              </a:spcBef>
              <a:spcAft>
                <a:spcPts val="0"/>
              </a:spcAft>
              <a:buSzPts val="1800"/>
              <a:buChar char="●"/>
            </a:pPr>
            <a:r>
              <a:rPr lang="en"/>
              <a:t>We touched upon introducing attention to the captioning model by using visual attention.</a:t>
            </a:r>
            <a:endParaRPr/>
          </a:p>
          <a:p>
            <a:pPr indent="-342900" lvl="0" marL="457200" rtl="0" algn="l">
              <a:spcBef>
                <a:spcPts val="0"/>
              </a:spcBef>
              <a:spcAft>
                <a:spcPts val="0"/>
              </a:spcAft>
              <a:buSzPts val="1800"/>
              <a:buChar char="●"/>
            </a:pPr>
            <a:r>
              <a:rPr lang="en"/>
              <a:t>For future works, one can explore the semantic attention too.</a:t>
            </a:r>
            <a:endParaRPr/>
          </a:p>
          <a:p>
            <a:pPr indent="-342900" lvl="0" marL="457200" rtl="0" algn="l">
              <a:spcBef>
                <a:spcPts val="0"/>
              </a:spcBef>
              <a:spcAft>
                <a:spcPts val="0"/>
              </a:spcAft>
              <a:buSzPts val="1800"/>
              <a:buChar char="●"/>
            </a:pPr>
            <a:r>
              <a:rPr lang="en"/>
              <a:t>For further enhancements, there is a scope to train further layers of the pretrained Inception encoder custom to the dataset that we want our caption model to train 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32" name="Shape 432"/>
        <p:cNvGrpSpPr/>
        <p:nvPr/>
      </p:nvGrpSpPr>
      <p:grpSpPr>
        <a:xfrm>
          <a:off x="0" y="0"/>
          <a:ext cx="0" cy="0"/>
          <a:chOff x="0" y="0"/>
          <a:chExt cx="0" cy="0"/>
        </a:xfrm>
      </p:grpSpPr>
      <p:sp>
        <p:nvSpPr>
          <p:cNvPr id="433" name="Google Shape;433;p64"/>
          <p:cNvSpPr txBox="1"/>
          <p:nvPr>
            <p:ph type="title"/>
          </p:nvPr>
        </p:nvSpPr>
        <p:spPr>
          <a:xfrm>
            <a:off x="311700" y="1664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Code Links</a:t>
            </a:r>
            <a:endParaRPr/>
          </a:p>
        </p:txBody>
      </p:sp>
      <p:sp>
        <p:nvSpPr>
          <p:cNvPr id="434" name="Google Shape;434;p64"/>
          <p:cNvSpPr txBox="1"/>
          <p:nvPr>
            <p:ph idx="1" type="body"/>
          </p:nvPr>
        </p:nvSpPr>
        <p:spPr>
          <a:xfrm>
            <a:off x="311700" y="889400"/>
            <a:ext cx="8520600" cy="367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Initial run on small data (first 100 images of flickr30k) : </a:t>
            </a:r>
            <a:r>
              <a:rPr lang="en" u="sng">
                <a:solidFill>
                  <a:schemeClr val="hlink"/>
                </a:solidFill>
                <a:hlinkClick r:id="rId3"/>
              </a:rPr>
              <a:t>Colab Notebook Link</a:t>
            </a:r>
            <a:endParaRPr/>
          </a:p>
          <a:p>
            <a:pPr indent="-342900" lvl="0" marL="457200" rtl="0" algn="l">
              <a:spcBef>
                <a:spcPts val="0"/>
              </a:spcBef>
              <a:spcAft>
                <a:spcPts val="0"/>
              </a:spcAft>
              <a:buSzPts val="1800"/>
              <a:buChar char="●"/>
            </a:pPr>
            <a:r>
              <a:rPr lang="en"/>
              <a:t>Best Model with Greedy Search (flickr8k - 8091 images):  </a:t>
            </a:r>
            <a:r>
              <a:rPr lang="en" u="sng">
                <a:solidFill>
                  <a:schemeClr val="hlink"/>
                </a:solidFill>
                <a:hlinkClick r:id="rId4"/>
              </a:rPr>
              <a:t>Colab Notebook Link</a:t>
            </a:r>
            <a:endParaRPr/>
          </a:p>
          <a:p>
            <a:pPr indent="-342900" lvl="0" marL="457200" rtl="0" algn="l">
              <a:spcBef>
                <a:spcPts val="0"/>
              </a:spcBef>
              <a:spcAft>
                <a:spcPts val="0"/>
              </a:spcAft>
              <a:buSzPts val="1800"/>
              <a:buChar char="●"/>
            </a:pPr>
            <a:r>
              <a:rPr lang="en"/>
              <a:t>Model with Greedy and Beam Search implementations: </a:t>
            </a:r>
            <a:r>
              <a:rPr lang="en" u="sng">
                <a:solidFill>
                  <a:schemeClr val="hlink"/>
                </a:solidFill>
                <a:hlinkClick r:id="rId5"/>
              </a:rPr>
              <a:t>Colab Notebook Link</a:t>
            </a:r>
            <a:endParaRPr/>
          </a:p>
          <a:p>
            <a:pPr indent="-342900" lvl="0" marL="457200" rtl="0" algn="l">
              <a:spcBef>
                <a:spcPts val="0"/>
              </a:spcBef>
              <a:spcAft>
                <a:spcPts val="0"/>
              </a:spcAft>
              <a:buSzPts val="1800"/>
              <a:buChar char="●"/>
            </a:pPr>
            <a:r>
              <a:rPr lang="en"/>
              <a:t>Model with Attention mechanism: </a:t>
            </a:r>
            <a:r>
              <a:rPr lang="en" u="sng">
                <a:solidFill>
                  <a:schemeClr val="hlink"/>
                </a:solidFill>
                <a:hlinkClick r:id="rId6"/>
              </a:rPr>
              <a:t>Colab Notebook Link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38" name="Shape 438"/>
        <p:cNvGrpSpPr/>
        <p:nvPr/>
      </p:nvGrpSpPr>
      <p:grpSpPr>
        <a:xfrm>
          <a:off x="0" y="0"/>
          <a:ext cx="0" cy="0"/>
          <a:chOff x="0" y="0"/>
          <a:chExt cx="0" cy="0"/>
        </a:xfrm>
      </p:grpSpPr>
      <p:sp>
        <p:nvSpPr>
          <p:cNvPr id="439" name="Google Shape;439;p65"/>
          <p:cNvSpPr txBox="1"/>
          <p:nvPr>
            <p:ph type="title"/>
          </p:nvPr>
        </p:nvSpPr>
        <p:spPr>
          <a:xfrm>
            <a:off x="311700" y="914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40" name="Google Shape;440;p65"/>
          <p:cNvSpPr txBox="1"/>
          <p:nvPr>
            <p:ph idx="1" type="body"/>
          </p:nvPr>
        </p:nvSpPr>
        <p:spPr>
          <a:xfrm>
            <a:off x="311700" y="610800"/>
            <a:ext cx="8520600" cy="395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Oriol Vinyals, et al. Show and  tell:  A  neural  image  caption  generator.</a:t>
            </a:r>
            <a:endParaRPr/>
          </a:p>
          <a:p>
            <a:pPr indent="-342900" lvl="0" marL="457200" rtl="0" algn="l">
              <a:spcBef>
                <a:spcPts val="0"/>
              </a:spcBef>
              <a:spcAft>
                <a:spcPts val="0"/>
              </a:spcAft>
              <a:buSzPts val="1800"/>
              <a:buChar char="●"/>
            </a:pPr>
            <a:r>
              <a:rPr lang="en"/>
              <a:t>Kelvin Xu, et al. Show, attend and tell: A neural image caption generator with visual attention. </a:t>
            </a:r>
            <a:endParaRPr/>
          </a:p>
          <a:p>
            <a:pPr indent="-342900" lvl="0" marL="457200" rtl="0" algn="l">
              <a:spcBef>
                <a:spcPts val="0"/>
              </a:spcBef>
              <a:spcAft>
                <a:spcPts val="0"/>
              </a:spcAft>
              <a:buSzPts val="1800"/>
              <a:buChar char="●"/>
            </a:pPr>
            <a:r>
              <a:rPr lang="en" u="sng">
                <a:solidFill>
                  <a:schemeClr val="hlink"/>
                </a:solidFill>
                <a:hlinkClick r:id="rId3"/>
              </a:rPr>
              <a:t>https://machinelearningmastery.com/calculate-bleu-score-for-text-python/</a:t>
            </a:r>
            <a:endParaRPr/>
          </a:p>
          <a:p>
            <a:pPr indent="-342900" lvl="0" marL="457200" rtl="0" algn="l">
              <a:spcBef>
                <a:spcPts val="0"/>
              </a:spcBef>
              <a:spcAft>
                <a:spcPts val="0"/>
              </a:spcAft>
              <a:buSzPts val="1800"/>
              <a:buChar char="●"/>
            </a:pPr>
            <a:r>
              <a:rPr lang="en"/>
              <a:t>Kishore Papineni, et al.  Bleu:  a method for automatic evaluation of machine translation.</a:t>
            </a:r>
            <a:endParaRPr/>
          </a:p>
          <a:p>
            <a:pPr indent="-342900" lvl="0" marL="457200" rtl="0" algn="l">
              <a:spcBef>
                <a:spcPts val="0"/>
              </a:spcBef>
              <a:spcAft>
                <a:spcPts val="0"/>
              </a:spcAft>
              <a:buSzPts val="1800"/>
              <a:buChar char="●"/>
            </a:pPr>
            <a:r>
              <a:rPr lang="en" u="sng">
                <a:solidFill>
                  <a:schemeClr val="hlink"/>
                </a:solidFill>
                <a:hlinkClick r:id="rId4"/>
              </a:rPr>
              <a:t>https://towardsdatascience.com/image-captioning-with-keras-teaching-computers-to-describe-pictures-c88a46a311b8</a:t>
            </a:r>
            <a:endParaRPr/>
          </a:p>
          <a:p>
            <a:pPr indent="-342900" lvl="0" marL="457200" rtl="0" algn="l">
              <a:spcBef>
                <a:spcPts val="0"/>
              </a:spcBef>
              <a:spcAft>
                <a:spcPts val="0"/>
              </a:spcAft>
              <a:buSzPts val="1800"/>
              <a:buChar char="●"/>
            </a:pPr>
            <a:r>
              <a:rPr lang="en" u="sng">
                <a:solidFill>
                  <a:schemeClr val="hlink"/>
                </a:solidFill>
                <a:hlinkClick r:id="rId5"/>
              </a:rPr>
              <a:t>https://www.tensorflow.org/tutorials/text/image_captioning</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44" name="Shape 444"/>
        <p:cNvGrpSpPr/>
        <p:nvPr/>
      </p:nvGrpSpPr>
      <p:grpSpPr>
        <a:xfrm>
          <a:off x="0" y="0"/>
          <a:ext cx="0" cy="0"/>
          <a:chOff x="0" y="0"/>
          <a:chExt cx="0" cy="0"/>
        </a:xfrm>
      </p:grpSpPr>
      <p:sp>
        <p:nvSpPr>
          <p:cNvPr id="445" name="Google Shape;445;p66"/>
          <p:cNvSpPr txBox="1"/>
          <p:nvPr>
            <p:ph idx="1" type="body"/>
          </p:nvPr>
        </p:nvSpPr>
        <p:spPr>
          <a:xfrm>
            <a:off x="311700" y="678725"/>
            <a:ext cx="85206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a:t>
            </a:r>
            <a:r>
              <a:rPr lang="en" sz="7200"/>
              <a:t> </a:t>
            </a:r>
            <a:endParaRPr sz="7200">
              <a:latin typeface="Times New Roman"/>
              <a:ea typeface="Times New Roman"/>
              <a:cs typeface="Times New Roman"/>
              <a:sym typeface="Times New Roman"/>
            </a:endParaRPr>
          </a:p>
          <a:p>
            <a:pPr indent="0" lvl="0" marL="0" rtl="0" algn="l">
              <a:spcBef>
                <a:spcPts val="1200"/>
              </a:spcBef>
              <a:spcAft>
                <a:spcPts val="0"/>
              </a:spcAft>
              <a:buNone/>
            </a:pPr>
            <a:r>
              <a:rPr lang="en" sz="7200">
                <a:latin typeface="Times New Roman"/>
                <a:ea typeface="Times New Roman"/>
                <a:cs typeface="Times New Roman"/>
                <a:sym typeface="Times New Roman"/>
              </a:rPr>
              <a:t>						</a:t>
            </a:r>
            <a:r>
              <a:rPr lang="en" sz="7200">
                <a:latin typeface="Times New Roman"/>
                <a:ea typeface="Times New Roman"/>
                <a:cs typeface="Times New Roman"/>
                <a:sym typeface="Times New Roman"/>
              </a:rPr>
              <a:t>Thank You</a:t>
            </a:r>
            <a:endParaRPr sz="7200">
              <a:latin typeface="Times New Roman"/>
              <a:ea typeface="Times New Roman"/>
              <a:cs typeface="Times New Roman"/>
              <a:sym typeface="Times New Roman"/>
            </a:endParaRPr>
          </a:p>
          <a:p>
            <a:pPr indent="0" lvl="0" marL="0" rtl="0" algn="l">
              <a:spcBef>
                <a:spcPts val="1200"/>
              </a:spcBef>
              <a:spcAft>
                <a:spcPts val="1200"/>
              </a:spcAft>
              <a:buNone/>
            </a:pPr>
            <a:r>
              <a:rPr lang="en" sz="7200">
                <a:latin typeface="Times New Roman"/>
                <a:ea typeface="Times New Roman"/>
                <a:cs typeface="Times New Roman"/>
                <a:sym typeface="Times New Roman"/>
              </a:rPr>
              <a:t>	</a:t>
            </a:r>
            <a:endParaRPr sz="7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Building an Image Captioning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13427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500"/>
              <a:t>Step 1: Preprocess captions</a:t>
            </a:r>
            <a:endParaRPr sz="3500"/>
          </a:p>
        </p:txBody>
      </p:sp>
      <p:sp>
        <p:nvSpPr>
          <p:cNvPr id="99" name="Google Shape;99;p19"/>
          <p:cNvSpPr txBox="1"/>
          <p:nvPr>
            <p:ph idx="1" type="body"/>
          </p:nvPr>
        </p:nvSpPr>
        <p:spPr>
          <a:xfrm>
            <a:off x="311700" y="1242450"/>
            <a:ext cx="8700000" cy="41577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Since an integral part of the image captioning model is the decoder which is a language model, preprocessing the training captions is an important step for a better language model.</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We performed the following preprocessing for our experiments: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914400" rtl="0" algn="l">
              <a:lnSpc>
                <a:spcPct val="100000"/>
              </a:lnSpc>
              <a:spcBef>
                <a:spcPts val="0"/>
              </a:spcBef>
              <a:spcAft>
                <a:spcPts val="0"/>
              </a:spcAft>
              <a:buClr>
                <a:schemeClr val="dk1"/>
              </a:buClr>
              <a:buSzPts val="1400"/>
              <a:buAutoNum type="arabicPeriod"/>
            </a:pPr>
            <a:r>
              <a:rPr lang="en" sz="1400">
                <a:solidFill>
                  <a:schemeClr val="dk1"/>
                </a:solidFill>
              </a:rPr>
              <a:t>Tokenize words based on NLTK’s word tokenize module.</a:t>
            </a:r>
            <a:endParaRPr sz="1400">
              <a:solidFill>
                <a:schemeClr val="dk1"/>
              </a:solidFill>
            </a:endParaRPr>
          </a:p>
          <a:p>
            <a:pPr indent="-317500" lvl="0" marL="914400" rtl="0" algn="l">
              <a:lnSpc>
                <a:spcPct val="100000"/>
              </a:lnSpc>
              <a:spcBef>
                <a:spcPts val="0"/>
              </a:spcBef>
              <a:spcAft>
                <a:spcPts val="0"/>
              </a:spcAft>
              <a:buClr>
                <a:schemeClr val="dk1"/>
              </a:buClr>
              <a:buSzPts val="1400"/>
              <a:buAutoNum type="arabicPeriod"/>
            </a:pPr>
            <a:r>
              <a:rPr lang="en" sz="1400">
                <a:solidFill>
                  <a:schemeClr val="dk1"/>
                </a:solidFill>
              </a:rPr>
              <a:t>Lower case folding.</a:t>
            </a:r>
            <a:endParaRPr sz="1400">
              <a:solidFill>
                <a:schemeClr val="dk1"/>
              </a:solidFill>
            </a:endParaRPr>
          </a:p>
          <a:p>
            <a:pPr indent="-317500" lvl="0" marL="914400" rtl="0" algn="l">
              <a:lnSpc>
                <a:spcPct val="100000"/>
              </a:lnSpc>
              <a:spcBef>
                <a:spcPts val="0"/>
              </a:spcBef>
              <a:spcAft>
                <a:spcPts val="0"/>
              </a:spcAft>
              <a:buClr>
                <a:schemeClr val="dk1"/>
              </a:buClr>
              <a:buSzPts val="1400"/>
              <a:buAutoNum type="arabicPeriod"/>
            </a:pPr>
            <a:r>
              <a:rPr lang="en" sz="1400">
                <a:solidFill>
                  <a:schemeClr val="dk1"/>
                </a:solidFill>
              </a:rPr>
              <a:t>Remove punctuations.</a:t>
            </a:r>
            <a:endParaRPr sz="1400">
              <a:solidFill>
                <a:schemeClr val="dk1"/>
              </a:solidFill>
            </a:endParaRPr>
          </a:p>
          <a:p>
            <a:pPr indent="-317500" lvl="0" marL="914400" rtl="0" algn="l">
              <a:lnSpc>
                <a:spcPct val="100000"/>
              </a:lnSpc>
              <a:spcBef>
                <a:spcPts val="0"/>
              </a:spcBef>
              <a:spcAft>
                <a:spcPts val="0"/>
              </a:spcAft>
              <a:buClr>
                <a:schemeClr val="dk1"/>
              </a:buClr>
              <a:buSzPts val="1400"/>
              <a:buAutoNum type="arabicPeriod"/>
            </a:pPr>
            <a:r>
              <a:rPr lang="en" sz="1400">
                <a:solidFill>
                  <a:schemeClr val="dk1"/>
                </a:solidFill>
              </a:rPr>
              <a:t>Remove all characters but alphabets. This removes all special characters, digits, etc.</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An example of preprocessed caption:</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	Original caption: A child in a pink dress is climbing up a set of stairs in an entry way</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400">
                <a:solidFill>
                  <a:schemeClr val="dk1"/>
                </a:solidFill>
              </a:rPr>
              <a:t>	Preprocessed caption: a child in a pink dress is climbing up a set of stairs in an entry way</a:t>
            </a:r>
            <a:endParaRPr sz="12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964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00"/>
              <a:t>Step 2: Preprocess Images</a:t>
            </a:r>
            <a:endParaRPr sz="3500"/>
          </a:p>
        </p:txBody>
      </p:sp>
      <p:sp>
        <p:nvSpPr>
          <p:cNvPr id="105" name="Google Shape;105;p20"/>
          <p:cNvSpPr txBox="1"/>
          <p:nvPr>
            <p:ph idx="1" type="body"/>
          </p:nvPr>
        </p:nvSpPr>
        <p:spPr>
          <a:xfrm>
            <a:off x="129550" y="669150"/>
            <a:ext cx="9014400" cy="436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Building a vision model requires good image preprocessing steps.</a:t>
            </a:r>
            <a:endParaRPr/>
          </a:p>
          <a:p>
            <a:pPr indent="-342900" lvl="0" marL="457200" rtl="0" algn="l">
              <a:spcBef>
                <a:spcPts val="0"/>
              </a:spcBef>
              <a:spcAft>
                <a:spcPts val="0"/>
              </a:spcAft>
              <a:buSzPts val="1800"/>
              <a:buChar char="●"/>
            </a:pPr>
            <a:r>
              <a:rPr lang="en"/>
              <a:t>Since, our encoder model (vision model) is based on Transfer Learning from the pre-trained Inception model, the preprocessing steps are defined as:</a:t>
            </a:r>
            <a:endParaRPr/>
          </a:p>
          <a:p>
            <a:pPr indent="-317500" lvl="1" marL="914400" rtl="0" algn="l">
              <a:spcBef>
                <a:spcPts val="0"/>
              </a:spcBef>
              <a:spcAft>
                <a:spcPts val="0"/>
              </a:spcAft>
              <a:buSzPts val="1400"/>
              <a:buChar char="○"/>
            </a:pPr>
            <a:r>
              <a:rPr lang="en"/>
              <a:t>Resize to target size 299 x 299 x 3</a:t>
            </a:r>
            <a:endParaRPr/>
          </a:p>
          <a:p>
            <a:pPr indent="-317500" lvl="1" marL="914400" rtl="0" algn="l">
              <a:spcBef>
                <a:spcPts val="0"/>
              </a:spcBef>
              <a:spcAft>
                <a:spcPts val="0"/>
              </a:spcAft>
              <a:buSzPts val="1400"/>
              <a:buChar char="○"/>
            </a:pPr>
            <a:r>
              <a:rPr lang="en"/>
              <a:t>Normalize to range -1 to 1 for pixel values. </a:t>
            </a:r>
            <a:endParaRPr/>
          </a:p>
          <a:p>
            <a:pPr indent="-342900" lvl="0" marL="457200" rtl="0" algn="l">
              <a:spcBef>
                <a:spcPts val="0"/>
              </a:spcBef>
              <a:spcAft>
                <a:spcPts val="0"/>
              </a:spcAft>
              <a:buSzPts val="1800"/>
              <a:buChar char="●"/>
            </a:pPr>
            <a:r>
              <a:rPr lang="en"/>
              <a:t>An example is shown below:</a:t>
            </a:r>
            <a:endParaRPr/>
          </a:p>
        </p:txBody>
      </p:sp>
      <p:pic>
        <p:nvPicPr>
          <p:cNvPr id="106" name="Google Shape;106;p20"/>
          <p:cNvPicPr preferRelativeResize="0"/>
          <p:nvPr/>
        </p:nvPicPr>
        <p:blipFill>
          <a:blip r:embed="rId3">
            <a:alphaModFix/>
          </a:blip>
          <a:stretch>
            <a:fillRect/>
          </a:stretch>
        </p:blipFill>
        <p:spPr>
          <a:xfrm>
            <a:off x="1139825" y="2571750"/>
            <a:ext cx="6375775" cy="2316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768075"/>
            <a:ext cx="8520600" cy="878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Step 3: Build Model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